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2"/>
  </p:notesMasterIdLst>
  <p:sldIdLst>
    <p:sldId id="256" r:id="rId2"/>
    <p:sldId id="257" r:id="rId3"/>
    <p:sldId id="258" r:id="rId4"/>
    <p:sldId id="268" r:id="rId5"/>
    <p:sldId id="259" r:id="rId6"/>
    <p:sldId id="260" r:id="rId7"/>
    <p:sldId id="261" r:id="rId8"/>
    <p:sldId id="262" r:id="rId9"/>
    <p:sldId id="264" r:id="rId10"/>
    <p:sldId id="342" r:id="rId11"/>
    <p:sldId id="266" r:id="rId12"/>
    <p:sldId id="265" r:id="rId13"/>
    <p:sldId id="273" r:id="rId14"/>
    <p:sldId id="286" r:id="rId15"/>
    <p:sldId id="287" r:id="rId16"/>
    <p:sldId id="269" r:id="rId17"/>
    <p:sldId id="328" r:id="rId18"/>
    <p:sldId id="271" r:id="rId19"/>
    <p:sldId id="332" r:id="rId20"/>
    <p:sldId id="291" r:id="rId21"/>
    <p:sldId id="275" r:id="rId22"/>
    <p:sldId id="329" r:id="rId23"/>
    <p:sldId id="277" r:id="rId24"/>
    <p:sldId id="278" r:id="rId25"/>
    <p:sldId id="279" r:id="rId26"/>
    <p:sldId id="280" r:id="rId27"/>
    <p:sldId id="290" r:id="rId28"/>
    <p:sldId id="333" r:id="rId29"/>
    <p:sldId id="288" r:id="rId30"/>
    <p:sldId id="293" r:id="rId31"/>
    <p:sldId id="281" r:id="rId32"/>
    <p:sldId id="282" r:id="rId33"/>
    <p:sldId id="283" r:id="rId34"/>
    <p:sldId id="285" r:id="rId35"/>
    <p:sldId id="295" r:id="rId36"/>
    <p:sldId id="300" r:id="rId37"/>
    <p:sldId id="294" r:id="rId38"/>
    <p:sldId id="312" r:id="rId39"/>
    <p:sldId id="313" r:id="rId40"/>
    <p:sldId id="303" r:id="rId41"/>
    <p:sldId id="314" r:id="rId42"/>
    <p:sldId id="315" r:id="rId43"/>
    <p:sldId id="316" r:id="rId44"/>
    <p:sldId id="317" r:id="rId45"/>
    <p:sldId id="318" r:id="rId46"/>
    <p:sldId id="320" r:id="rId47"/>
    <p:sldId id="321" r:id="rId48"/>
    <p:sldId id="322" r:id="rId49"/>
    <p:sldId id="323" r:id="rId50"/>
    <p:sldId id="324" r:id="rId51"/>
    <p:sldId id="325" r:id="rId52"/>
    <p:sldId id="327" r:id="rId53"/>
    <p:sldId id="308" r:id="rId54"/>
    <p:sldId id="310" r:id="rId55"/>
    <p:sldId id="334" r:id="rId56"/>
    <p:sldId id="335" r:id="rId57"/>
    <p:sldId id="336" r:id="rId58"/>
    <p:sldId id="343" r:id="rId59"/>
    <p:sldId id="337" r:id="rId60"/>
    <p:sldId id="345" r:id="rId61"/>
    <p:sldId id="292" r:id="rId62"/>
    <p:sldId id="309" r:id="rId63"/>
    <p:sldId id="340" r:id="rId64"/>
    <p:sldId id="341" r:id="rId65"/>
    <p:sldId id="344" r:id="rId66"/>
    <p:sldId id="338" r:id="rId67"/>
    <p:sldId id="296" r:id="rId68"/>
    <p:sldId id="299" r:id="rId69"/>
    <p:sldId id="301" r:id="rId70"/>
    <p:sldId id="298" r:id="rId71"/>
  </p:sldIdLst>
  <p:sldSz cx="12192000" cy="6858000"/>
  <p:notesSz cx="6858000" cy="9144000"/>
  <p:defaultTextStyle>
    <a:defPPr>
      <a:defRPr lang="en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896FF"/>
    <a:srgbClr val="0D911A"/>
    <a:srgbClr val="FFE238"/>
    <a:srgbClr val="2A83EE"/>
    <a:srgbClr val="D1601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76"/>
    <p:restoredTop sz="94785"/>
  </p:normalViewPr>
  <p:slideViewPr>
    <p:cSldViewPr snapToGrid="0">
      <p:cViewPr varScale="1">
        <p:scale>
          <a:sx n="117" d="100"/>
          <a:sy n="117" d="100"/>
        </p:scale>
        <p:origin x="176" y="10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5166D2-9BB5-614B-968C-4183F0EC7C2F}" type="datetimeFigureOut">
              <a:rPr lang="en-US" smtClean="0"/>
              <a:t>10/25/24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46E37D-2049-6943-B7A2-A0C2285DCE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0694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6E37D-2049-6943-B7A2-A0C2285DCE4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6968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84F6DD-3356-B694-46C0-B8D3211A7A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B4871D6-54FE-78EA-534F-CFC1E11498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F8E779-ED39-83F4-912A-AC633BC9F4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9823A-38F6-E743-9404-88691733837B}" type="datetimeFigureOut">
              <a:rPr lang="en-US" smtClean="0"/>
              <a:t>10/25/24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7B1E0B-BEDD-3E97-2A29-BCB98D7C95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D058BC-300C-ADB0-1050-B9B157EE6A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4C364-D39F-D54B-823A-B9D8074B59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9049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ED9ED5-D221-88E9-ECB3-13BF1DE52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0B2CF5A-7BCF-267B-E033-24E70ABA62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C694F7-544A-3411-367A-0DF9CE4ACF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9823A-38F6-E743-9404-88691733837B}" type="datetimeFigureOut">
              <a:rPr lang="en-US" smtClean="0"/>
              <a:t>10/25/24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4D882B-586E-9055-DA09-317C3A7F14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3C9B6E-8180-8C47-A7C3-C1EEA0D61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4C364-D39F-D54B-823A-B9D8074B59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3410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5E95BDD-3A2B-1025-A252-E7D405D5B2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382CFE6-B20C-C1DF-A82D-7A22280195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A763B3-EBF5-0BFF-9457-E322C278CC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9823A-38F6-E743-9404-88691733837B}" type="datetimeFigureOut">
              <a:rPr lang="en-US" smtClean="0"/>
              <a:t>10/25/24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1B9C62-BE74-870E-9026-68F806995E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B30C23-5597-703A-C20C-7C1C3233D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4C364-D39F-D54B-823A-B9D8074B59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85602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91F6EE-2BED-B642-19B3-34119F393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97A175-B151-6D4C-71D6-52ABED05DD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4A393B-029C-100F-CA7E-68935D6398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9823A-38F6-E743-9404-88691733837B}" type="datetimeFigureOut">
              <a:rPr lang="en-US" smtClean="0"/>
              <a:t>10/25/24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E4A671-454C-479C-5B65-CE866E4425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AF1A34-42ED-ABCB-DC39-6B6075B12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4C364-D39F-D54B-823A-B9D8074B59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9384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EBC4ED-D851-48C6-4DC0-FE158590D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0F18DD-E4CE-4A1B-FC1A-682EAE7F67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A972A0-798E-F6B8-7138-6DACEC3C94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9823A-38F6-E743-9404-88691733837B}" type="datetimeFigureOut">
              <a:rPr lang="en-US" smtClean="0"/>
              <a:t>10/25/24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F69C9D-063E-42C5-AC0E-2A664F34E3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990DB2-676A-5F3F-4448-E4D97DA071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4C364-D39F-D54B-823A-B9D8074B59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9145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288B95-E905-17A5-B54C-5738B5053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F822F1-C2E7-661E-3994-3200D9E4A6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5806CA-952B-B519-4FB3-79FB7318D8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E752BC-3E63-0EAF-1167-4C5B2299DC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9823A-38F6-E743-9404-88691733837B}" type="datetimeFigureOut">
              <a:rPr lang="en-US" smtClean="0"/>
              <a:t>10/25/24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4FC6EF-606D-A8C6-23CA-5DD4403B3E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799F5F-D61B-A24C-C697-68DFDDBDF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4C364-D39F-D54B-823A-B9D8074B59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1308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227546-1B5F-8A87-9847-6D7E25D1CF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2F9FC1-6EA3-016C-E0FC-3427964B7B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3025A7-1C7D-883B-B0B9-3EE49A6815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CFD3E3F-67CC-904F-41C0-E069EC9D31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8FA7B68-0168-E157-5F76-6FE6E9966B4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320C46-76E6-982B-1760-A3BEC9E770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9823A-38F6-E743-9404-88691733837B}" type="datetimeFigureOut">
              <a:rPr lang="en-US" smtClean="0"/>
              <a:t>10/25/24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9CF576E-F679-CFF8-1898-D762DEE117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83A44EF-6245-FDF8-5D93-1D8BE1F0F2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4C364-D39F-D54B-823A-B9D8074B59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0378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857F33-B033-453C-8E7C-445B90607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F5590C-3197-D3C3-A026-3505DCC840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9823A-38F6-E743-9404-88691733837B}" type="datetimeFigureOut">
              <a:rPr lang="en-US" smtClean="0"/>
              <a:t>10/25/24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AB8E2F-8E15-66DC-4B67-ECB5ED97CA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546116-FB91-DB9B-E74D-346AC6DB5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4C364-D39F-D54B-823A-B9D8074B59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2692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90E9992-E410-44E4-9B13-3448B43D5E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9823A-38F6-E743-9404-88691733837B}" type="datetimeFigureOut">
              <a:rPr lang="en-US" smtClean="0"/>
              <a:t>10/25/24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513269F-9FFB-0D36-1BF1-8A401CAD8C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CD010C-E209-1B79-FB27-55495C131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4C364-D39F-D54B-823A-B9D8074B59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003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B43EA4-2EC5-AE8C-08ED-D8556C80A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F57505-1684-FE55-0DB9-2556A6E9BB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4F96CA-5B27-5292-5097-DAE73F6CCA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DE387C-9B88-5741-A4FC-0D5093254E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9823A-38F6-E743-9404-88691733837B}" type="datetimeFigureOut">
              <a:rPr lang="en-US" smtClean="0"/>
              <a:t>10/25/24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5F6DDB-B9FD-E3A5-14D1-3A94724133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FB54BB-8773-0FD0-124A-82458594A2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4C364-D39F-D54B-823A-B9D8074B59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0664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B87ACB-2D00-8501-FE7E-B0796A2703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76ED76-4D1C-FBC3-CB8E-90B8729250B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16DC6D-1B56-4E77-9009-613057CDAA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9AF1AD-A077-4DD1-0B83-BBE83C657D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9823A-38F6-E743-9404-88691733837B}" type="datetimeFigureOut">
              <a:rPr lang="en-US" smtClean="0"/>
              <a:t>10/25/24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44CD87-6C7A-98EE-DA57-14442465B4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A88E26-ED8B-B38C-524F-DB5660AF41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4C364-D39F-D54B-823A-B9D8074B59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9978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C81092-EAF9-6D91-35BA-E4CF0BABE8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85047C-5E42-6665-F2A0-9482200702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06C324-8F4B-B9B5-53D9-FF47C282514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939823A-38F6-E743-9404-88691733837B}" type="datetimeFigureOut">
              <a:rPr lang="en-US" smtClean="0"/>
              <a:t>10/25/24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A200BB-DE8C-175B-864E-1C0F8470E4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38893F-7513-7662-35C1-C30D12977F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CB4C364-D39F-D54B-823A-B9D8074B59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026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martinfowler.com/bliki/ConwaysLaw.html" TargetMode="External"/><Relationship Id="rId2" Type="http://schemas.openxmlformats.org/officeDocument/2006/relationships/hyperlink" Target="http://www.melconway.com/Home/Committees_Paper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ws.amazon.com/executive-insights/content/amazon-two-pizza-team/" TargetMode="External"/><Relationship Id="rId5" Type="http://schemas.openxmlformats.org/officeDocument/2006/relationships/hyperlink" Target="https://www.youtube.com/watch?v=Y_u84PNrX9g" TargetMode="External"/><Relationship Id="rId4" Type="http://schemas.openxmlformats.org/officeDocument/2006/relationships/hyperlink" Target="https://martinfowler.com/" TargetMode="Externa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eidihelfand.com/dynamic-reteaming-book/" TargetMode="External"/><Relationship Id="rId2" Type="http://schemas.openxmlformats.org/officeDocument/2006/relationships/hyperlink" Target="https://teamtopologies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tablegroup.com/pat/#books" TargetMode="External"/><Relationship Id="rId4" Type="http://schemas.openxmlformats.org/officeDocument/2006/relationships/hyperlink" Target="https://www.svpg.com/books/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DF4C63-09CE-3D02-E0F6-6F0147199BE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>
                <a:effectLst/>
              </a:rPr>
              <a:t>No More Heroes: Why Team Composition is a </a:t>
            </a:r>
            <a:r>
              <a:rPr lang="en-GB" b="1" dirty="0">
                <a:effectLst/>
              </a:rPr>
              <a:t>BIG</a:t>
            </a:r>
            <a:r>
              <a:rPr lang="en-GB" dirty="0">
                <a:effectLst/>
              </a:rPr>
              <a:t> Deal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44F326-440C-A512-5B4C-DA4F0C5E99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57645"/>
            <a:ext cx="9144000" cy="1655762"/>
          </a:xfrm>
        </p:spPr>
        <p:txBody>
          <a:bodyPr/>
          <a:lstStyle/>
          <a:p>
            <a:r>
              <a:rPr lang="en-US" b="1" dirty="0" err="1"/>
              <a:t>DevOpsDays</a:t>
            </a:r>
            <a:r>
              <a:rPr lang="en-US" b="1" dirty="0"/>
              <a:t> Warsaw 2024</a:t>
            </a:r>
          </a:p>
          <a:p>
            <a:r>
              <a:rPr lang="en-US" dirty="0"/>
              <a:t>Pedro Ivo Raimundo – Cloud Engineering Manager</a:t>
            </a:r>
          </a:p>
        </p:txBody>
      </p:sp>
    </p:spTree>
    <p:extLst>
      <p:ext uri="{BB962C8B-B14F-4D97-AF65-F5344CB8AC3E}">
        <p14:creationId xmlns:p14="http://schemas.microsoft.com/office/powerpoint/2010/main" val="10781663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2A0B67-69A3-0AF8-8E32-4034766A0D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E8393-371A-B61C-2C2D-0F72E925D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Bingo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5088DD-59BC-AAC4-ED25-D36DE9D0EF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21325" y="2506662"/>
            <a:ext cx="10515600" cy="4351338"/>
          </a:xfrm>
        </p:spPr>
        <p:txBody>
          <a:bodyPr>
            <a:normAutofit/>
          </a:bodyPr>
          <a:lstStyle/>
          <a:p>
            <a:endParaRPr lang="en-GB" dirty="0"/>
          </a:p>
          <a:p>
            <a:r>
              <a:rPr lang="en-GB" dirty="0">
                <a:solidFill>
                  <a:srgbClr val="00B050"/>
                </a:solidFill>
              </a:rPr>
              <a:t>0</a:t>
            </a:r>
            <a:r>
              <a:rPr lang="en-GB" dirty="0"/>
              <a:t>: You don’t work with IT </a:t>
            </a:r>
          </a:p>
          <a:p>
            <a:pPr marL="0" indent="0">
              <a:buNone/>
            </a:pPr>
            <a:r>
              <a:rPr lang="en-GB" altLang="ja-JP" dirty="0"/>
              <a:t>                  </a:t>
            </a:r>
            <a:r>
              <a:rPr lang="en-US" altLang="ja-JP" dirty="0"/>
              <a:t>¯\_(</a:t>
            </a:r>
            <a:r>
              <a:rPr lang="ja-JP" altLang="en-US"/>
              <a:t>ツ</a:t>
            </a:r>
            <a:r>
              <a:rPr lang="en-US" altLang="ja-JP" dirty="0"/>
              <a:t>)_/¯</a:t>
            </a:r>
            <a:endParaRPr lang="en-GB" dirty="0"/>
          </a:p>
          <a:p>
            <a:pPr marL="0" indent="0">
              <a:buNone/>
            </a:pPr>
            <a:endParaRPr lang="en-GB" dirty="0">
              <a:solidFill>
                <a:srgbClr val="FF0000"/>
              </a:solidFill>
            </a:endParaRP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4325F62-D950-726F-8EFE-BABFBD24C3BC}"/>
              </a:ext>
            </a:extLst>
          </p:cNvPr>
          <p:cNvCxnSpPr/>
          <p:nvPr/>
        </p:nvCxnSpPr>
        <p:spPr>
          <a:xfrm>
            <a:off x="388189" y="6461185"/>
            <a:ext cx="1096561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D6D75419-0D5C-8CC3-6A99-4DB2046E74F2}"/>
              </a:ext>
            </a:extLst>
          </p:cNvPr>
          <p:cNvSpPr/>
          <p:nvPr/>
        </p:nvSpPr>
        <p:spPr>
          <a:xfrm>
            <a:off x="975142" y="6361738"/>
            <a:ext cx="258792" cy="22428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722C387-329A-D637-2F6B-37168A09DC68}"/>
              </a:ext>
            </a:extLst>
          </p:cNvPr>
          <p:cNvSpPr/>
          <p:nvPr/>
        </p:nvSpPr>
        <p:spPr>
          <a:xfrm>
            <a:off x="2812571" y="6361738"/>
            <a:ext cx="258792" cy="224287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3D52EDB-08AD-0B4D-F0A8-34CDFED87A57}"/>
              </a:ext>
            </a:extLst>
          </p:cNvPr>
          <p:cNvSpPr/>
          <p:nvPr/>
        </p:nvSpPr>
        <p:spPr>
          <a:xfrm>
            <a:off x="4848945" y="6361737"/>
            <a:ext cx="258792" cy="2242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5E130AC-15EE-3BDD-59F6-9749E834FC42}"/>
              </a:ext>
            </a:extLst>
          </p:cNvPr>
          <p:cNvSpPr/>
          <p:nvPr/>
        </p:nvSpPr>
        <p:spPr>
          <a:xfrm>
            <a:off x="6745588" y="6361736"/>
            <a:ext cx="258792" cy="2242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B8395C4-F60E-3E6F-ADD6-B99C51DA7880}"/>
              </a:ext>
            </a:extLst>
          </p:cNvPr>
          <p:cNvSpPr/>
          <p:nvPr/>
        </p:nvSpPr>
        <p:spPr>
          <a:xfrm>
            <a:off x="8583017" y="6365807"/>
            <a:ext cx="258792" cy="2242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E474B0-2037-5059-DAD0-A8B3412B8E16}"/>
              </a:ext>
            </a:extLst>
          </p:cNvPr>
          <p:cNvSpPr/>
          <p:nvPr/>
        </p:nvSpPr>
        <p:spPr>
          <a:xfrm>
            <a:off x="10416670" y="6361736"/>
            <a:ext cx="258792" cy="2242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EE61551-8745-EA4D-A82C-8EFC51FC6747}"/>
              </a:ext>
            </a:extLst>
          </p:cNvPr>
          <p:cNvSpPr txBox="1"/>
          <p:nvPr/>
        </p:nvSpPr>
        <p:spPr>
          <a:xfrm>
            <a:off x="2682636" y="6586512"/>
            <a:ext cx="51488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/>
              <a:t>Problem</a:t>
            </a:r>
          </a:p>
        </p:txBody>
      </p:sp>
    </p:spTree>
    <p:extLst>
      <p:ext uri="{BB962C8B-B14F-4D97-AF65-F5344CB8AC3E}">
        <p14:creationId xmlns:p14="http://schemas.microsoft.com/office/powerpoint/2010/main" val="2379885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01FF57-88B5-65EF-D83D-D233302321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2670B8-FB4C-F964-B0D1-F4D146918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Bingo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801887-D1BC-346E-67F9-85D8288422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2455" y="3020896"/>
            <a:ext cx="10515600" cy="4351338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FFC000"/>
                </a:solidFill>
              </a:rPr>
              <a:t>1-2</a:t>
            </a:r>
            <a:r>
              <a:rPr lang="en-GB" dirty="0"/>
              <a:t>: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C730F1E-86EF-5A46-5C25-0A32A67E99C4}"/>
              </a:ext>
            </a:extLst>
          </p:cNvPr>
          <p:cNvCxnSpPr/>
          <p:nvPr/>
        </p:nvCxnSpPr>
        <p:spPr>
          <a:xfrm>
            <a:off x="388189" y="6461185"/>
            <a:ext cx="1096561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18B413C5-053B-ED94-0768-8999DF8C01CE}"/>
              </a:ext>
            </a:extLst>
          </p:cNvPr>
          <p:cNvSpPr/>
          <p:nvPr/>
        </p:nvSpPr>
        <p:spPr>
          <a:xfrm>
            <a:off x="975142" y="6361738"/>
            <a:ext cx="258792" cy="22428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209C02C-1339-B447-C798-CF0CA1F17E01}"/>
              </a:ext>
            </a:extLst>
          </p:cNvPr>
          <p:cNvSpPr/>
          <p:nvPr/>
        </p:nvSpPr>
        <p:spPr>
          <a:xfrm>
            <a:off x="2812571" y="6361738"/>
            <a:ext cx="258792" cy="224287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3FA5AD-DBC2-ACF0-8FAF-58C6838E708B}"/>
              </a:ext>
            </a:extLst>
          </p:cNvPr>
          <p:cNvSpPr/>
          <p:nvPr/>
        </p:nvSpPr>
        <p:spPr>
          <a:xfrm>
            <a:off x="4848945" y="6361737"/>
            <a:ext cx="258792" cy="2242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1851EA2-2F81-E72C-828F-6CAB33DAAE17}"/>
              </a:ext>
            </a:extLst>
          </p:cNvPr>
          <p:cNvSpPr/>
          <p:nvPr/>
        </p:nvSpPr>
        <p:spPr>
          <a:xfrm>
            <a:off x="6745588" y="6361736"/>
            <a:ext cx="258792" cy="2242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0A6FA92-BC5E-7264-4690-A78A315C7696}"/>
              </a:ext>
            </a:extLst>
          </p:cNvPr>
          <p:cNvSpPr/>
          <p:nvPr/>
        </p:nvSpPr>
        <p:spPr>
          <a:xfrm>
            <a:off x="8583017" y="6365807"/>
            <a:ext cx="258792" cy="2242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6B1216D-A817-57C3-9AA1-E753A7C94865}"/>
              </a:ext>
            </a:extLst>
          </p:cNvPr>
          <p:cNvSpPr/>
          <p:nvPr/>
        </p:nvSpPr>
        <p:spPr>
          <a:xfrm>
            <a:off x="10416670" y="6361736"/>
            <a:ext cx="258792" cy="2242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A2CFE83-4814-43E0-E986-D77E21FB8310}"/>
              </a:ext>
            </a:extLst>
          </p:cNvPr>
          <p:cNvSpPr txBox="1"/>
          <p:nvPr/>
        </p:nvSpPr>
        <p:spPr>
          <a:xfrm>
            <a:off x="2682636" y="6586512"/>
            <a:ext cx="51488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/>
              <a:t>Problem</a:t>
            </a:r>
          </a:p>
        </p:txBody>
      </p:sp>
      <p:pic>
        <p:nvPicPr>
          <p:cNvPr id="4098" name="Picture 2" descr="NOT BAD - Spiderman - Care factor Zero Meme Generator">
            <a:extLst>
              <a:ext uri="{FF2B5EF4-FFF2-40B4-BE49-F238E27FC236}">
                <a16:creationId xmlns:a16="http://schemas.microsoft.com/office/drawing/2014/main" id="{D31BEBDB-68D4-63E7-33BC-B0BCFCCF31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6700" y="2100381"/>
            <a:ext cx="3289300" cy="246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75376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AE608A-200E-4501-9575-1BF9EFAB12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50920-B08E-1BE7-8240-6867A0632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Bingo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BFA921-4F50-B5A3-9BB8-44914099A8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3934" y="1559330"/>
            <a:ext cx="10515600" cy="4351338"/>
          </a:xfrm>
        </p:spPr>
        <p:txBody>
          <a:bodyPr>
            <a:normAutofit/>
          </a:bodyPr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>
                <a:solidFill>
                  <a:srgbClr val="FF0000"/>
                </a:solidFill>
              </a:rPr>
              <a:t>3-4</a:t>
            </a:r>
            <a:r>
              <a:rPr lang="en-GB" dirty="0"/>
              <a:t>: </a:t>
            </a:r>
          </a:p>
          <a:p>
            <a:pPr marL="0" indent="0">
              <a:buNone/>
            </a:pPr>
            <a:endParaRPr lang="en-GB" dirty="0">
              <a:solidFill>
                <a:srgbClr val="FF0000"/>
              </a:solidFill>
            </a:endParaRP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US" dirty="0"/>
          </a:p>
        </p:txBody>
      </p:sp>
      <p:pic>
        <p:nvPicPr>
          <p:cNvPr id="1026" name="Picture 2" descr="Jacky Lam | search memes: “i feel you bro” #dogsoginstagram - #thatmrlam  #fridayfun | Instagram">
            <a:extLst>
              <a:ext uri="{FF2B5EF4-FFF2-40B4-BE49-F238E27FC236}">
                <a16:creationId xmlns:a16="http://schemas.microsoft.com/office/drawing/2014/main" id="{226B384B-0DE7-6CA8-17B0-75E26A1A32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2571" y="1794448"/>
            <a:ext cx="2552700" cy="317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E189412-9691-9FFC-1F38-72A2538DB527}"/>
              </a:ext>
            </a:extLst>
          </p:cNvPr>
          <p:cNvCxnSpPr/>
          <p:nvPr/>
        </p:nvCxnSpPr>
        <p:spPr>
          <a:xfrm>
            <a:off x="388189" y="6461185"/>
            <a:ext cx="1096561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5F416004-D113-8BA5-A759-2A8C20E992B5}"/>
              </a:ext>
            </a:extLst>
          </p:cNvPr>
          <p:cNvSpPr/>
          <p:nvPr/>
        </p:nvSpPr>
        <p:spPr>
          <a:xfrm>
            <a:off x="975142" y="6361738"/>
            <a:ext cx="258792" cy="22428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E426BDA-0B62-F0C8-5C3D-8A1449301533}"/>
              </a:ext>
            </a:extLst>
          </p:cNvPr>
          <p:cNvSpPr/>
          <p:nvPr/>
        </p:nvSpPr>
        <p:spPr>
          <a:xfrm>
            <a:off x="2812571" y="6361738"/>
            <a:ext cx="258792" cy="224287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F727726-6410-9C1F-A68F-C2A1176E0F7F}"/>
              </a:ext>
            </a:extLst>
          </p:cNvPr>
          <p:cNvSpPr/>
          <p:nvPr/>
        </p:nvSpPr>
        <p:spPr>
          <a:xfrm>
            <a:off x="4848945" y="6361737"/>
            <a:ext cx="258792" cy="2242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18E1EC3-3BDD-5C0D-01F9-6841A6F3FB28}"/>
              </a:ext>
            </a:extLst>
          </p:cNvPr>
          <p:cNvSpPr/>
          <p:nvPr/>
        </p:nvSpPr>
        <p:spPr>
          <a:xfrm>
            <a:off x="6745588" y="6361736"/>
            <a:ext cx="258792" cy="2242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954759F-A62D-2032-54EA-0225C53CA41E}"/>
              </a:ext>
            </a:extLst>
          </p:cNvPr>
          <p:cNvSpPr/>
          <p:nvPr/>
        </p:nvSpPr>
        <p:spPr>
          <a:xfrm>
            <a:off x="8583017" y="6365807"/>
            <a:ext cx="258792" cy="2242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9470BC6-C290-9A4E-192C-167DCE57666A}"/>
              </a:ext>
            </a:extLst>
          </p:cNvPr>
          <p:cNvSpPr/>
          <p:nvPr/>
        </p:nvSpPr>
        <p:spPr>
          <a:xfrm>
            <a:off x="10416670" y="6361736"/>
            <a:ext cx="258792" cy="2242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F9558B-3640-2C57-B694-5B9E4BC0F279}"/>
              </a:ext>
            </a:extLst>
          </p:cNvPr>
          <p:cNvSpPr txBox="1"/>
          <p:nvPr/>
        </p:nvSpPr>
        <p:spPr>
          <a:xfrm>
            <a:off x="2682636" y="6586512"/>
            <a:ext cx="51488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/>
              <a:t>Problem</a:t>
            </a:r>
          </a:p>
        </p:txBody>
      </p:sp>
    </p:spTree>
    <p:extLst>
      <p:ext uri="{BB962C8B-B14F-4D97-AF65-F5344CB8AC3E}">
        <p14:creationId xmlns:p14="http://schemas.microsoft.com/office/powerpoint/2010/main" val="914741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B79CAB-234F-4117-C861-B24A639255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19AE55-6E1C-A42D-86C3-0D83F15A9C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Studies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B1AA743-926F-67EE-01F6-C16ED4D1A774}"/>
              </a:ext>
            </a:extLst>
          </p:cNvPr>
          <p:cNvCxnSpPr/>
          <p:nvPr/>
        </p:nvCxnSpPr>
        <p:spPr>
          <a:xfrm>
            <a:off x="388189" y="6461185"/>
            <a:ext cx="1096561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C7A8626D-66BC-FD29-0BB9-888509108FEB}"/>
              </a:ext>
            </a:extLst>
          </p:cNvPr>
          <p:cNvSpPr/>
          <p:nvPr/>
        </p:nvSpPr>
        <p:spPr>
          <a:xfrm>
            <a:off x="975142" y="6361738"/>
            <a:ext cx="258792" cy="22428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7946C9A-D7F8-FC9D-2421-55F1CCDFA8AC}"/>
              </a:ext>
            </a:extLst>
          </p:cNvPr>
          <p:cNvSpPr/>
          <p:nvPr/>
        </p:nvSpPr>
        <p:spPr>
          <a:xfrm>
            <a:off x="2812571" y="6361738"/>
            <a:ext cx="258792" cy="224287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4EE16C9-DACA-6896-FA75-AAB4D651447C}"/>
              </a:ext>
            </a:extLst>
          </p:cNvPr>
          <p:cNvSpPr/>
          <p:nvPr/>
        </p:nvSpPr>
        <p:spPr>
          <a:xfrm>
            <a:off x="4848945" y="6361737"/>
            <a:ext cx="258792" cy="2242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3D2E3A2-2D1F-F275-A73A-023447B625C5}"/>
              </a:ext>
            </a:extLst>
          </p:cNvPr>
          <p:cNvSpPr/>
          <p:nvPr/>
        </p:nvSpPr>
        <p:spPr>
          <a:xfrm>
            <a:off x="6745588" y="6361736"/>
            <a:ext cx="258792" cy="2242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F12B44F-1992-13F4-F828-D6DEA6376321}"/>
              </a:ext>
            </a:extLst>
          </p:cNvPr>
          <p:cNvSpPr/>
          <p:nvPr/>
        </p:nvSpPr>
        <p:spPr>
          <a:xfrm>
            <a:off x="8583017" y="6365807"/>
            <a:ext cx="258792" cy="2242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3341A2E-7939-614B-5B8F-2B1C39F862C0}"/>
              </a:ext>
            </a:extLst>
          </p:cNvPr>
          <p:cNvSpPr/>
          <p:nvPr/>
        </p:nvSpPr>
        <p:spPr>
          <a:xfrm>
            <a:off x="10416670" y="6361736"/>
            <a:ext cx="258792" cy="2242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EDAC3B1-4E08-ABF9-9026-435FD9853AAA}"/>
              </a:ext>
            </a:extLst>
          </p:cNvPr>
          <p:cNvSpPr txBox="1"/>
          <p:nvPr/>
        </p:nvSpPr>
        <p:spPr>
          <a:xfrm>
            <a:off x="2682636" y="6586512"/>
            <a:ext cx="51488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/>
              <a:t>Problem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D8ADB41-E378-AAF1-F069-98E81C8EA897}"/>
              </a:ext>
            </a:extLst>
          </p:cNvPr>
          <p:cNvSpPr txBox="1">
            <a:spLocks/>
          </p:cNvSpPr>
          <p:nvPr/>
        </p:nvSpPr>
        <p:spPr>
          <a:xfrm>
            <a:off x="707203" y="1690688"/>
            <a:ext cx="5257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3100" b="1" dirty="0"/>
              <a:t>Study on Open Source Projects (2006):</a:t>
            </a:r>
          </a:p>
          <a:p>
            <a:endParaRPr lang="en-GB" sz="3100" dirty="0"/>
          </a:p>
          <a:p>
            <a:r>
              <a:rPr lang="en-GB" sz="2400" b="1" dirty="0"/>
              <a:t>Summary:</a:t>
            </a:r>
            <a:r>
              <a:rPr lang="en-GB" sz="2400" dirty="0"/>
              <a:t> Research on open-source projects found that </a:t>
            </a:r>
            <a:r>
              <a:rPr lang="en-GB" sz="2400" dirty="0">
                <a:highlight>
                  <a:srgbClr val="FFFF00"/>
                </a:highlight>
              </a:rPr>
              <a:t>when the developers’ communication patterns matched the software architecture, the projects were more successful </a:t>
            </a:r>
            <a:r>
              <a:rPr lang="en-GB" sz="2400" dirty="0"/>
              <a:t>and had fewer bugs.</a:t>
            </a:r>
            <a:r>
              <a:rPr lang="en-GB" sz="2400" baseline="30000" dirty="0"/>
              <a:t>[2]</a:t>
            </a:r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229817E3-77A4-C97E-5F91-6D4A585178EF}"/>
              </a:ext>
            </a:extLst>
          </p:cNvPr>
          <p:cNvSpPr txBox="1">
            <a:spLocks/>
          </p:cNvSpPr>
          <p:nvPr/>
        </p:nvSpPr>
        <p:spPr>
          <a:xfrm>
            <a:off x="6310159" y="1690688"/>
            <a:ext cx="5257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3100" b="1" dirty="0"/>
              <a:t>Harvard Business Review Article (2012):</a:t>
            </a:r>
          </a:p>
          <a:p>
            <a:endParaRPr lang="en-GB" sz="3100" dirty="0"/>
          </a:p>
          <a:p>
            <a:pPr>
              <a:buFont typeface="Arial" panose="020B0604020202020204" pitchFamily="34" charset="0"/>
              <a:buChar char="•"/>
            </a:pPr>
            <a:r>
              <a:rPr lang="en-GB" sz="2400" b="1" dirty="0"/>
              <a:t>Summary:</a:t>
            </a:r>
            <a:r>
              <a:rPr lang="en-GB" sz="2400" dirty="0"/>
              <a:t> The article discusses </a:t>
            </a:r>
            <a:r>
              <a:rPr lang="en-GB" sz="2400" dirty="0">
                <a:highlight>
                  <a:srgbClr val="FFFF00"/>
                </a:highlight>
              </a:rPr>
              <a:t>how software and organizational architectures align</a:t>
            </a:r>
            <a:r>
              <a:rPr lang="en-GB" sz="2400" dirty="0"/>
              <a:t>, using examples from various tech companies to show that mismatches can lead to inefficiencies and integration issues. </a:t>
            </a:r>
            <a:r>
              <a:rPr lang="en-GB" sz="2400" baseline="30000" dirty="0"/>
              <a:t>[1]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8193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081E3F-ABCA-0260-9855-233A88980A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26C754-BFC7-D670-5826-6EF455848D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Summarizing the Problem(s)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F76757-CC7C-84FA-27D0-31477A9F76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538" y="1859544"/>
            <a:ext cx="8944155" cy="90594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dirty="0"/>
              <a:t>The lack of planning to compose teams may cause: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6B2DD1F-BA04-3062-25C4-F49C89FFE608}"/>
              </a:ext>
            </a:extLst>
          </p:cNvPr>
          <p:cNvCxnSpPr/>
          <p:nvPr/>
        </p:nvCxnSpPr>
        <p:spPr>
          <a:xfrm>
            <a:off x="388189" y="6461185"/>
            <a:ext cx="1096561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86AD1B6B-8B54-E248-F1E9-6398FD8C0459}"/>
              </a:ext>
            </a:extLst>
          </p:cNvPr>
          <p:cNvSpPr/>
          <p:nvPr/>
        </p:nvSpPr>
        <p:spPr>
          <a:xfrm>
            <a:off x="975142" y="6361738"/>
            <a:ext cx="258792" cy="22428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A8CDA5B-C820-A931-7805-7060F3B68651}"/>
              </a:ext>
            </a:extLst>
          </p:cNvPr>
          <p:cNvSpPr/>
          <p:nvPr/>
        </p:nvSpPr>
        <p:spPr>
          <a:xfrm>
            <a:off x="2812571" y="6361738"/>
            <a:ext cx="258792" cy="224287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9C06683-1A5C-DDB4-6E0B-8E69FED8669E}"/>
              </a:ext>
            </a:extLst>
          </p:cNvPr>
          <p:cNvSpPr/>
          <p:nvPr/>
        </p:nvSpPr>
        <p:spPr>
          <a:xfrm>
            <a:off x="4848945" y="6361737"/>
            <a:ext cx="258792" cy="2242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456B288-6253-11A8-CF87-3BE4531994FD}"/>
              </a:ext>
            </a:extLst>
          </p:cNvPr>
          <p:cNvSpPr/>
          <p:nvPr/>
        </p:nvSpPr>
        <p:spPr>
          <a:xfrm>
            <a:off x="6745588" y="6361736"/>
            <a:ext cx="258792" cy="2242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F166857-8448-59E0-CAF8-E3E28D060E31}"/>
              </a:ext>
            </a:extLst>
          </p:cNvPr>
          <p:cNvSpPr/>
          <p:nvPr/>
        </p:nvSpPr>
        <p:spPr>
          <a:xfrm>
            <a:off x="8583017" y="6365807"/>
            <a:ext cx="258792" cy="2242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8B0E6EA-ADB0-108B-735F-CF2950B1D96A}"/>
              </a:ext>
            </a:extLst>
          </p:cNvPr>
          <p:cNvSpPr/>
          <p:nvPr/>
        </p:nvSpPr>
        <p:spPr>
          <a:xfrm>
            <a:off x="10416670" y="6361736"/>
            <a:ext cx="258792" cy="2242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7803055-E33A-CD11-1BA8-463220702F5A}"/>
              </a:ext>
            </a:extLst>
          </p:cNvPr>
          <p:cNvSpPr txBox="1"/>
          <p:nvPr/>
        </p:nvSpPr>
        <p:spPr>
          <a:xfrm>
            <a:off x="2682636" y="6586512"/>
            <a:ext cx="51488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/>
              <a:t>Problem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796D5239-4A72-7681-1033-F7545A658DB1}"/>
              </a:ext>
            </a:extLst>
          </p:cNvPr>
          <p:cNvSpPr txBox="1">
            <a:spLocks/>
          </p:cNvSpPr>
          <p:nvPr/>
        </p:nvSpPr>
        <p:spPr>
          <a:xfrm>
            <a:off x="840264" y="2989295"/>
            <a:ext cx="4199627" cy="3036011"/>
          </a:xfrm>
          <a:prstGeom prst="rect">
            <a:avLst/>
          </a:prstGeom>
        </p:spPr>
        <p:txBody>
          <a:bodyPr vert="horz" lIns="91440" tIns="45720" rIns="91440" bIns="45720" numCol="1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Dependency bottlenecks</a:t>
            </a:r>
          </a:p>
          <a:p>
            <a:r>
              <a:rPr lang="en-GB" dirty="0"/>
              <a:t>Communication gaps</a:t>
            </a:r>
          </a:p>
          <a:p>
            <a:r>
              <a:rPr lang="en-GB" dirty="0"/>
              <a:t>High Cognitive Load</a:t>
            </a:r>
          </a:p>
          <a:p>
            <a:r>
              <a:rPr lang="en-GB" dirty="0"/>
              <a:t>Inconsistent Practices</a:t>
            </a:r>
          </a:p>
          <a:p>
            <a:r>
              <a:rPr lang="en-GB" dirty="0"/>
              <a:t>Scope Creep </a:t>
            </a:r>
          </a:p>
          <a:p>
            <a:r>
              <a:rPr lang="en-GB" dirty="0"/>
              <a:t>Skill Gaps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0DF7EFFE-E04D-6439-BA15-A5147078AA05}"/>
              </a:ext>
            </a:extLst>
          </p:cNvPr>
          <p:cNvSpPr txBox="1">
            <a:spLocks/>
          </p:cNvSpPr>
          <p:nvPr/>
        </p:nvSpPr>
        <p:spPr>
          <a:xfrm>
            <a:off x="6874984" y="3006789"/>
            <a:ext cx="4199627" cy="3036011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Technical Debt</a:t>
            </a:r>
          </a:p>
          <a:p>
            <a:r>
              <a:rPr lang="en-GB" dirty="0"/>
              <a:t>Siloed Information</a:t>
            </a:r>
          </a:p>
          <a:p>
            <a:r>
              <a:rPr lang="en-GB" dirty="0"/>
              <a:t>Lack of Autonomy</a:t>
            </a:r>
          </a:p>
          <a:p>
            <a:r>
              <a:rPr lang="en-GB" dirty="0"/>
              <a:t>Misaligned Goals</a:t>
            </a:r>
          </a:p>
          <a:p>
            <a:r>
              <a:rPr lang="en-GB" dirty="0"/>
              <a:t>And all of that causes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046EADB-AE5E-1D95-2BFA-B6BA41125C2C}"/>
              </a:ext>
            </a:extLst>
          </p:cNvPr>
          <p:cNvSpPr txBox="1">
            <a:spLocks/>
          </p:cNvSpPr>
          <p:nvPr/>
        </p:nvSpPr>
        <p:spPr>
          <a:xfrm>
            <a:off x="7457488" y="5497867"/>
            <a:ext cx="2509850" cy="619514"/>
          </a:xfrm>
          <a:prstGeom prst="rect">
            <a:avLst/>
          </a:prstGeom>
        </p:spPr>
        <p:txBody>
          <a:bodyPr vert="horz" lIns="91440" tIns="45720" rIns="91440" bIns="45720" numCol="1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b="1" dirty="0">
                <a:solidFill>
                  <a:srgbClr val="FF0000"/>
                </a:solidFill>
              </a:rPr>
              <a:t>FRUSTRATION!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6749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90CDDE-9A62-773E-1129-6C9B785C02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7FF6D-BF01-10B6-B45E-187AED69D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Summarizing the Problem(s)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5F521F-1067-A032-E397-7470020E3F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538" y="2893987"/>
            <a:ext cx="8944155" cy="90594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dirty="0"/>
              <a:t>So… what explains that?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3AFAC17-10C4-A054-4E0C-D8460605A07D}"/>
              </a:ext>
            </a:extLst>
          </p:cNvPr>
          <p:cNvCxnSpPr/>
          <p:nvPr/>
        </p:nvCxnSpPr>
        <p:spPr>
          <a:xfrm>
            <a:off x="388189" y="6461185"/>
            <a:ext cx="1096561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9FD60168-9401-E460-EB02-17FEB3EB35A7}"/>
              </a:ext>
            </a:extLst>
          </p:cNvPr>
          <p:cNvSpPr/>
          <p:nvPr/>
        </p:nvSpPr>
        <p:spPr>
          <a:xfrm>
            <a:off x="975142" y="6361738"/>
            <a:ext cx="258792" cy="22428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F6C53FA-F234-B7C0-0DD5-04FEBDC480EE}"/>
              </a:ext>
            </a:extLst>
          </p:cNvPr>
          <p:cNvSpPr/>
          <p:nvPr/>
        </p:nvSpPr>
        <p:spPr>
          <a:xfrm>
            <a:off x="2812571" y="6361738"/>
            <a:ext cx="258792" cy="224287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754FEB8-A7F8-780F-DD15-E3C62A596937}"/>
              </a:ext>
            </a:extLst>
          </p:cNvPr>
          <p:cNvSpPr/>
          <p:nvPr/>
        </p:nvSpPr>
        <p:spPr>
          <a:xfrm>
            <a:off x="4848945" y="6361737"/>
            <a:ext cx="258792" cy="2242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C79F539-112A-9339-7A7A-539F76188F5D}"/>
              </a:ext>
            </a:extLst>
          </p:cNvPr>
          <p:cNvSpPr/>
          <p:nvPr/>
        </p:nvSpPr>
        <p:spPr>
          <a:xfrm>
            <a:off x="6745588" y="6361736"/>
            <a:ext cx="258792" cy="2242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7F19DAE-356D-1854-8646-D40B83B82C75}"/>
              </a:ext>
            </a:extLst>
          </p:cNvPr>
          <p:cNvSpPr/>
          <p:nvPr/>
        </p:nvSpPr>
        <p:spPr>
          <a:xfrm>
            <a:off x="8583017" y="6365807"/>
            <a:ext cx="258792" cy="2242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31713CE-AEBC-B66E-BD16-6AF98E22E984}"/>
              </a:ext>
            </a:extLst>
          </p:cNvPr>
          <p:cNvSpPr/>
          <p:nvPr/>
        </p:nvSpPr>
        <p:spPr>
          <a:xfrm>
            <a:off x="10416670" y="6361736"/>
            <a:ext cx="258792" cy="2242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DC3B3A-D542-7A5C-99E5-2019F26ED729}"/>
              </a:ext>
            </a:extLst>
          </p:cNvPr>
          <p:cNvSpPr txBox="1"/>
          <p:nvPr/>
        </p:nvSpPr>
        <p:spPr>
          <a:xfrm>
            <a:off x="2682636" y="6586512"/>
            <a:ext cx="51488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/>
              <a:t>Problem</a:t>
            </a:r>
          </a:p>
        </p:txBody>
      </p:sp>
    </p:spTree>
    <p:extLst>
      <p:ext uri="{BB962C8B-B14F-4D97-AF65-F5344CB8AC3E}">
        <p14:creationId xmlns:p14="http://schemas.microsoft.com/office/powerpoint/2010/main" val="7330400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C47DFE-1D44-1F9C-E4EC-EF324766D7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C2EFB-7A86-5716-865F-477D9E7DF3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Before we dive into this rabbit hole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68FE8F-8209-E64A-736F-E0C26F5FFF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47467"/>
            <a:ext cx="10515600" cy="4351338"/>
          </a:xfrm>
        </p:spPr>
        <p:txBody>
          <a:bodyPr>
            <a:normAutofit lnSpcReduction="10000"/>
          </a:bodyPr>
          <a:lstStyle/>
          <a:p>
            <a:endParaRPr lang="en-GB" dirty="0"/>
          </a:p>
          <a:p>
            <a:pPr marL="0" indent="0">
              <a:buNone/>
            </a:pPr>
            <a:r>
              <a:rPr lang="en-GB" dirty="0">
                <a:solidFill>
                  <a:srgbClr val="FF0000"/>
                </a:solidFill>
              </a:rPr>
              <a:t>Team Composition definition </a:t>
            </a:r>
            <a:r>
              <a:rPr lang="en-GB" dirty="0"/>
              <a:t>(for this presentation's sake):</a:t>
            </a:r>
          </a:p>
          <a:p>
            <a:pPr marL="0" indent="0">
              <a:buNone/>
            </a:pPr>
            <a:endParaRPr lang="en-GB" dirty="0">
              <a:solidFill>
                <a:srgbClr val="FF0000"/>
              </a:solidFill>
            </a:endParaRPr>
          </a:p>
          <a:p>
            <a:pPr marL="457200" lvl="1" indent="0">
              <a:buNone/>
            </a:pPr>
            <a:r>
              <a:rPr lang="en-GB" sz="2800" b="1" dirty="0">
                <a:solidFill>
                  <a:srgbClr val="FF0000"/>
                </a:solidFill>
              </a:rPr>
              <a:t>Macro</a:t>
            </a:r>
            <a:r>
              <a:rPr lang="en-GB" sz="2800" dirty="0">
                <a:solidFill>
                  <a:srgbClr val="FF0000"/>
                </a:solidFill>
              </a:rPr>
              <a:t>: </a:t>
            </a:r>
            <a:r>
              <a:rPr lang="en-GB" sz="2800" dirty="0"/>
              <a:t>Organizing </a:t>
            </a:r>
            <a:r>
              <a:rPr lang="en-GB" sz="2800" b="1" dirty="0"/>
              <a:t>teams</a:t>
            </a:r>
            <a:r>
              <a:rPr lang="en-GB" sz="2800" dirty="0"/>
              <a:t> within an organization </a:t>
            </a:r>
          </a:p>
          <a:p>
            <a:pPr marL="457200" lvl="1" indent="0">
              <a:buNone/>
            </a:pPr>
            <a:r>
              <a:rPr lang="en-GB" sz="2000" i="1" dirty="0"/>
              <a:t>(team-team interaction)</a:t>
            </a:r>
            <a:endParaRPr lang="en-GB" sz="2000" i="1" dirty="0">
              <a:solidFill>
                <a:srgbClr val="FF0000"/>
              </a:solidFill>
            </a:endParaRPr>
          </a:p>
          <a:p>
            <a:pPr marL="457200" lvl="1" indent="0">
              <a:buNone/>
            </a:pPr>
            <a:endParaRPr lang="en-GB" sz="2800" dirty="0">
              <a:solidFill>
                <a:srgbClr val="FF0000"/>
              </a:solidFill>
            </a:endParaRPr>
          </a:p>
          <a:p>
            <a:pPr marL="457200" lvl="1" indent="0">
              <a:buNone/>
            </a:pPr>
            <a:r>
              <a:rPr lang="en-GB" sz="2800" b="1" dirty="0">
                <a:solidFill>
                  <a:srgbClr val="FF0000"/>
                </a:solidFill>
              </a:rPr>
              <a:t>Micro</a:t>
            </a:r>
            <a:r>
              <a:rPr lang="en-GB" sz="2800" dirty="0">
                <a:solidFill>
                  <a:srgbClr val="FF0000"/>
                </a:solidFill>
              </a:rPr>
              <a:t>: </a:t>
            </a:r>
            <a:r>
              <a:rPr lang="en-GB" sz="2800" dirty="0"/>
              <a:t>Interaction of </a:t>
            </a:r>
            <a:r>
              <a:rPr lang="en-GB" sz="2800" b="1" dirty="0"/>
              <a:t>individuals</a:t>
            </a:r>
            <a:r>
              <a:rPr lang="en-GB" sz="2800" dirty="0"/>
              <a:t> inside a team </a:t>
            </a:r>
            <a:br>
              <a:rPr lang="en-GB" sz="2800" dirty="0"/>
            </a:br>
            <a:r>
              <a:rPr lang="en-GB" sz="2000" i="1" dirty="0"/>
              <a:t>(people interaction)</a:t>
            </a:r>
          </a:p>
          <a:p>
            <a:pPr marL="0" indent="0">
              <a:buNone/>
            </a:pPr>
            <a:r>
              <a:rPr lang="en-GB" dirty="0">
                <a:solidFill>
                  <a:srgbClr val="FF0000"/>
                </a:solidFill>
              </a:rPr>
              <a:t>	</a:t>
            </a:r>
          </a:p>
          <a:p>
            <a:pPr marL="0" indent="0">
              <a:buNone/>
            </a:pPr>
            <a:r>
              <a:rPr lang="en-GB" dirty="0">
                <a:solidFill>
                  <a:srgbClr val="FF0000"/>
                </a:solidFill>
              </a:rPr>
              <a:t>	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43260AC-76BF-3BC6-1AFF-32DB398E203D}"/>
              </a:ext>
            </a:extLst>
          </p:cNvPr>
          <p:cNvCxnSpPr/>
          <p:nvPr/>
        </p:nvCxnSpPr>
        <p:spPr>
          <a:xfrm>
            <a:off x="388189" y="6461185"/>
            <a:ext cx="1096561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289B0B01-0D23-C780-C9B8-F9A28678EFF9}"/>
              </a:ext>
            </a:extLst>
          </p:cNvPr>
          <p:cNvSpPr/>
          <p:nvPr/>
        </p:nvSpPr>
        <p:spPr>
          <a:xfrm>
            <a:off x="975142" y="6361738"/>
            <a:ext cx="258792" cy="22428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125006E-D74B-8FE3-451F-7A5AB8C43DDB}"/>
              </a:ext>
            </a:extLst>
          </p:cNvPr>
          <p:cNvSpPr/>
          <p:nvPr/>
        </p:nvSpPr>
        <p:spPr>
          <a:xfrm>
            <a:off x="2812571" y="6361738"/>
            <a:ext cx="258792" cy="224287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0E9BAF6-6CE1-0AF2-E6E7-1C5C4E6C361B}"/>
              </a:ext>
            </a:extLst>
          </p:cNvPr>
          <p:cNvSpPr/>
          <p:nvPr/>
        </p:nvSpPr>
        <p:spPr>
          <a:xfrm>
            <a:off x="4848945" y="6361737"/>
            <a:ext cx="258792" cy="2242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07B9E15-63DF-4757-587D-D9505B22BA93}"/>
              </a:ext>
            </a:extLst>
          </p:cNvPr>
          <p:cNvSpPr/>
          <p:nvPr/>
        </p:nvSpPr>
        <p:spPr>
          <a:xfrm>
            <a:off x="6745588" y="6361736"/>
            <a:ext cx="258792" cy="2242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D6CB3E6-0A89-3545-2460-537B1DA8B532}"/>
              </a:ext>
            </a:extLst>
          </p:cNvPr>
          <p:cNvSpPr/>
          <p:nvPr/>
        </p:nvSpPr>
        <p:spPr>
          <a:xfrm>
            <a:off x="8583017" y="6365807"/>
            <a:ext cx="258792" cy="2242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D7D0B18-5E26-B500-8B86-CF87377617EA}"/>
              </a:ext>
            </a:extLst>
          </p:cNvPr>
          <p:cNvSpPr/>
          <p:nvPr/>
        </p:nvSpPr>
        <p:spPr>
          <a:xfrm>
            <a:off x="10416670" y="6361736"/>
            <a:ext cx="258792" cy="2242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4D96A7A-CD8E-348B-7A25-B88F861A6F8F}"/>
              </a:ext>
            </a:extLst>
          </p:cNvPr>
          <p:cNvSpPr txBox="1"/>
          <p:nvPr/>
        </p:nvSpPr>
        <p:spPr>
          <a:xfrm>
            <a:off x="2682636" y="6586512"/>
            <a:ext cx="51488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/>
              <a:t>Problem</a:t>
            </a:r>
          </a:p>
        </p:txBody>
      </p:sp>
    </p:spTree>
    <p:extLst>
      <p:ext uri="{BB962C8B-B14F-4D97-AF65-F5344CB8AC3E}">
        <p14:creationId xmlns:p14="http://schemas.microsoft.com/office/powerpoint/2010/main" val="4166473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DB00BB-25EF-4AD2-E5B3-3FAE189CD4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DCF2E2-EBF4-D82B-92B3-2840656A7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Starting with </a:t>
            </a:r>
            <a:r>
              <a:rPr lang="en-US" strike="sngStrike" dirty="0"/>
              <a:t>Mario</a:t>
            </a:r>
            <a:r>
              <a:rPr lang="en-US" dirty="0"/>
              <a:t> </a:t>
            </a:r>
            <a:r>
              <a:rPr lang="en-US" b="1" dirty="0"/>
              <a:t>Macro</a:t>
            </a:r>
            <a:r>
              <a:rPr lang="en-US" dirty="0"/>
              <a:t>: Lette go!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FC86B5-0B59-6D3A-63C2-577CC77C7D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5142" y="1816014"/>
            <a:ext cx="10515600" cy="4351338"/>
          </a:xfrm>
        </p:spPr>
        <p:txBody>
          <a:bodyPr>
            <a:normAutofit/>
          </a:bodyPr>
          <a:lstStyle/>
          <a:p>
            <a:endParaRPr lang="en-GB" dirty="0"/>
          </a:p>
          <a:p>
            <a:pPr marL="0" indent="0">
              <a:buNone/>
            </a:pPr>
            <a:r>
              <a:rPr lang="en-GB" dirty="0">
                <a:solidFill>
                  <a:srgbClr val="FF0000"/>
                </a:solidFill>
              </a:rPr>
              <a:t>	</a:t>
            </a:r>
          </a:p>
          <a:p>
            <a:pPr marL="0" indent="0">
              <a:buNone/>
            </a:pPr>
            <a:r>
              <a:rPr lang="en-GB" dirty="0">
                <a:solidFill>
                  <a:srgbClr val="FF0000"/>
                </a:solidFill>
              </a:rPr>
              <a:t>	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ACC5A65-48F2-0BF1-D8F8-E863AA468824}"/>
              </a:ext>
            </a:extLst>
          </p:cNvPr>
          <p:cNvCxnSpPr/>
          <p:nvPr/>
        </p:nvCxnSpPr>
        <p:spPr>
          <a:xfrm>
            <a:off x="388189" y="6461185"/>
            <a:ext cx="1096561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D97D3403-7EA0-773D-EE42-28AE743CA21B}"/>
              </a:ext>
            </a:extLst>
          </p:cNvPr>
          <p:cNvSpPr/>
          <p:nvPr/>
        </p:nvSpPr>
        <p:spPr>
          <a:xfrm>
            <a:off x="975142" y="6361738"/>
            <a:ext cx="258792" cy="22428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FDD0D17-8CBF-4E0E-D064-D05601081C7E}"/>
              </a:ext>
            </a:extLst>
          </p:cNvPr>
          <p:cNvSpPr/>
          <p:nvPr/>
        </p:nvSpPr>
        <p:spPr>
          <a:xfrm>
            <a:off x="2812571" y="6361738"/>
            <a:ext cx="258792" cy="22428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22827D5-9313-3437-9174-094EFC2EDBE8}"/>
              </a:ext>
            </a:extLst>
          </p:cNvPr>
          <p:cNvSpPr/>
          <p:nvPr/>
        </p:nvSpPr>
        <p:spPr>
          <a:xfrm>
            <a:off x="4848945" y="6361737"/>
            <a:ext cx="258792" cy="224287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36597FC-FF11-1F19-84CA-4A12F2A9EB4C}"/>
              </a:ext>
            </a:extLst>
          </p:cNvPr>
          <p:cNvSpPr/>
          <p:nvPr/>
        </p:nvSpPr>
        <p:spPr>
          <a:xfrm>
            <a:off x="6745588" y="6361736"/>
            <a:ext cx="258792" cy="2242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7F97ABC-5BF1-1EC2-FB47-5CEEE80BD9CC}"/>
              </a:ext>
            </a:extLst>
          </p:cNvPr>
          <p:cNvSpPr/>
          <p:nvPr/>
        </p:nvSpPr>
        <p:spPr>
          <a:xfrm>
            <a:off x="8583017" y="6365807"/>
            <a:ext cx="258792" cy="2242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41EF5D4-753B-EF22-ACF6-83B55BE3B8A3}"/>
              </a:ext>
            </a:extLst>
          </p:cNvPr>
          <p:cNvSpPr/>
          <p:nvPr/>
        </p:nvSpPr>
        <p:spPr>
          <a:xfrm>
            <a:off x="10416670" y="6361736"/>
            <a:ext cx="258792" cy="2242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7F58EA3-051C-10D4-F816-166D5A7A3365}"/>
              </a:ext>
            </a:extLst>
          </p:cNvPr>
          <p:cNvSpPr txBox="1"/>
          <p:nvPr/>
        </p:nvSpPr>
        <p:spPr>
          <a:xfrm>
            <a:off x="4763804" y="6577885"/>
            <a:ext cx="42992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/>
              <a:t>Macro</a:t>
            </a:r>
          </a:p>
        </p:txBody>
      </p:sp>
      <p:pic>
        <p:nvPicPr>
          <p:cNvPr id="31746" name="Picture 2" descr="Super Mario World Mario Sprite by SnowyPuzzle on DeviantArt">
            <a:extLst>
              <a:ext uri="{FF2B5EF4-FFF2-40B4-BE49-F238E27FC236}">
                <a16:creationId xmlns:a16="http://schemas.microsoft.com/office/drawing/2014/main" id="{6BBD751D-3C76-4DFF-446E-DE892F4B18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250" y="2125211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11060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774FD4-862A-4F14-EA80-D4FF5EE37C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B75F5A1-5417-B548-DDD9-3E845EB518E6}"/>
              </a:ext>
            </a:extLst>
          </p:cNvPr>
          <p:cNvCxnSpPr/>
          <p:nvPr/>
        </p:nvCxnSpPr>
        <p:spPr>
          <a:xfrm>
            <a:off x="388189" y="6461185"/>
            <a:ext cx="1096561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AE6B2406-B524-88EA-ACD8-CCA987EBEE1A}"/>
              </a:ext>
            </a:extLst>
          </p:cNvPr>
          <p:cNvSpPr/>
          <p:nvPr/>
        </p:nvSpPr>
        <p:spPr>
          <a:xfrm>
            <a:off x="975142" y="6361738"/>
            <a:ext cx="258792" cy="22428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3CADA18-0457-8620-E4CC-5314AA168C70}"/>
              </a:ext>
            </a:extLst>
          </p:cNvPr>
          <p:cNvSpPr/>
          <p:nvPr/>
        </p:nvSpPr>
        <p:spPr>
          <a:xfrm>
            <a:off x="2812571" y="6361738"/>
            <a:ext cx="258792" cy="22428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DC97E62-6984-256F-E124-6B47ADE8E54B}"/>
              </a:ext>
            </a:extLst>
          </p:cNvPr>
          <p:cNvSpPr/>
          <p:nvPr/>
        </p:nvSpPr>
        <p:spPr>
          <a:xfrm>
            <a:off x="4848945" y="6361737"/>
            <a:ext cx="258792" cy="224287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92FD9FC-2030-6923-E381-14424E162508}"/>
              </a:ext>
            </a:extLst>
          </p:cNvPr>
          <p:cNvSpPr/>
          <p:nvPr/>
        </p:nvSpPr>
        <p:spPr>
          <a:xfrm>
            <a:off x="6745588" y="6361736"/>
            <a:ext cx="258792" cy="2242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53BA93D-A4A9-6C2B-252D-B81C814BFD52}"/>
              </a:ext>
            </a:extLst>
          </p:cNvPr>
          <p:cNvSpPr/>
          <p:nvPr/>
        </p:nvSpPr>
        <p:spPr>
          <a:xfrm>
            <a:off x="8583017" y="6365807"/>
            <a:ext cx="258792" cy="2242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353E4DD-73F6-0F74-2BE5-1C6BAEF1516A}"/>
              </a:ext>
            </a:extLst>
          </p:cNvPr>
          <p:cNvSpPr/>
          <p:nvPr/>
        </p:nvSpPr>
        <p:spPr>
          <a:xfrm>
            <a:off x="10416670" y="6361736"/>
            <a:ext cx="258792" cy="2242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E64DCAE-3F7F-5A50-C531-D18BCAFA0B70}"/>
              </a:ext>
            </a:extLst>
          </p:cNvPr>
          <p:cNvSpPr txBox="1"/>
          <p:nvPr/>
        </p:nvSpPr>
        <p:spPr>
          <a:xfrm>
            <a:off x="4764995" y="6586023"/>
            <a:ext cx="42992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/>
              <a:t>Macro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F52A8F80-8181-6064-54E4-C1D878AC50E0}"/>
              </a:ext>
            </a:extLst>
          </p:cNvPr>
          <p:cNvSpPr txBox="1">
            <a:spLocks/>
          </p:cNvSpPr>
          <p:nvPr/>
        </p:nvSpPr>
        <p:spPr>
          <a:xfrm>
            <a:off x="838200" y="1060871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EB6F1864-66E7-E509-DA98-725A979BB1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>
            <a:normAutofit/>
          </a:bodyPr>
          <a:lstStyle/>
          <a:p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sz="5000" b="1" dirty="0"/>
          </a:p>
          <a:p>
            <a:pPr marL="0" indent="0" algn="ctr">
              <a:buNone/>
            </a:pPr>
            <a:r>
              <a:rPr lang="en-US" sz="5000" b="1" dirty="0"/>
              <a:t>Conway’s Law</a:t>
            </a:r>
            <a:endParaRPr lang="en-GB" sz="5000" b="1" dirty="0"/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32958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DC5444-0319-698D-F907-7A8AB0AECA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65064-9218-C7E5-5F00-2CB8D374B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Macro: Conway’s Law </a:t>
            </a:r>
            <a:r>
              <a:rPr lang="en-US" sz="3800" dirty="0"/>
              <a:t>                                  </a:t>
            </a:r>
            <a:r>
              <a:rPr lang="en-US" sz="3400" i="1" dirty="0"/>
              <a:t>(definition)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680129-34EC-DCD8-534C-8C53F2F5C2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47467"/>
            <a:ext cx="10515600" cy="4351338"/>
          </a:xfrm>
        </p:spPr>
        <p:txBody>
          <a:bodyPr>
            <a:normAutofit/>
          </a:bodyPr>
          <a:lstStyle/>
          <a:p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“Any organization that designs a system will produce a design whose structure is a copy of the organization's communication structure.”</a:t>
            </a:r>
            <a:r>
              <a:rPr lang="en-GB" baseline="30000" dirty="0"/>
              <a:t>[3]</a:t>
            </a:r>
            <a:r>
              <a:rPr lang="en-GB" dirty="0"/>
              <a:t>                                                                    </a:t>
            </a:r>
          </a:p>
          <a:p>
            <a:pPr marL="0" indent="0">
              <a:buNone/>
            </a:pPr>
            <a:endParaRPr lang="en-GB" sz="2000" i="1" dirty="0"/>
          </a:p>
          <a:p>
            <a:pPr marL="0" indent="0" algn="r">
              <a:buNone/>
            </a:pPr>
            <a:r>
              <a:rPr lang="en-GB" sz="2000" i="1" dirty="0"/>
              <a:t>(Melvin Conway, 1967)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79C41C0-45F9-0C6E-E128-BE23F69A8E74}"/>
              </a:ext>
            </a:extLst>
          </p:cNvPr>
          <p:cNvCxnSpPr/>
          <p:nvPr/>
        </p:nvCxnSpPr>
        <p:spPr>
          <a:xfrm>
            <a:off x="388189" y="6461185"/>
            <a:ext cx="1096561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36661813-7BC1-0776-326D-6F7C27DD685D}"/>
              </a:ext>
            </a:extLst>
          </p:cNvPr>
          <p:cNvSpPr/>
          <p:nvPr/>
        </p:nvSpPr>
        <p:spPr>
          <a:xfrm>
            <a:off x="975142" y="6361738"/>
            <a:ext cx="258792" cy="22428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2818556-B27F-5EAE-68D4-C0D64B764292}"/>
              </a:ext>
            </a:extLst>
          </p:cNvPr>
          <p:cNvSpPr/>
          <p:nvPr/>
        </p:nvSpPr>
        <p:spPr>
          <a:xfrm>
            <a:off x="2812571" y="6361738"/>
            <a:ext cx="258792" cy="22428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7141274-302F-6D58-D5D8-3A28EBF8FCDF}"/>
              </a:ext>
            </a:extLst>
          </p:cNvPr>
          <p:cNvSpPr/>
          <p:nvPr/>
        </p:nvSpPr>
        <p:spPr>
          <a:xfrm>
            <a:off x="4848945" y="6361737"/>
            <a:ext cx="258792" cy="224287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61D3FA7-3ADB-8FBD-9751-533A9AE8A0DA}"/>
              </a:ext>
            </a:extLst>
          </p:cNvPr>
          <p:cNvSpPr/>
          <p:nvPr/>
        </p:nvSpPr>
        <p:spPr>
          <a:xfrm>
            <a:off x="6745588" y="6361736"/>
            <a:ext cx="258792" cy="2242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44BFD56-BD79-8FE7-8397-411C4820BD86}"/>
              </a:ext>
            </a:extLst>
          </p:cNvPr>
          <p:cNvSpPr/>
          <p:nvPr/>
        </p:nvSpPr>
        <p:spPr>
          <a:xfrm>
            <a:off x="8583017" y="6365807"/>
            <a:ext cx="258792" cy="2242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019F094-4AAF-D4AF-B004-EF70B6D8C9FA}"/>
              </a:ext>
            </a:extLst>
          </p:cNvPr>
          <p:cNvSpPr/>
          <p:nvPr/>
        </p:nvSpPr>
        <p:spPr>
          <a:xfrm>
            <a:off x="10416670" y="6361736"/>
            <a:ext cx="258792" cy="2242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5EE4A35-D290-1909-CB16-75D4CEBEF459}"/>
              </a:ext>
            </a:extLst>
          </p:cNvPr>
          <p:cNvSpPr txBox="1"/>
          <p:nvPr/>
        </p:nvSpPr>
        <p:spPr>
          <a:xfrm>
            <a:off x="4764995" y="6586023"/>
            <a:ext cx="42992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/>
              <a:t>Macro</a:t>
            </a:r>
          </a:p>
        </p:txBody>
      </p:sp>
    </p:spTree>
    <p:extLst>
      <p:ext uri="{BB962C8B-B14F-4D97-AF65-F5344CB8AC3E}">
        <p14:creationId xmlns:p14="http://schemas.microsoft.com/office/powerpoint/2010/main" val="39317261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43E47B-6F7B-2F85-5406-F0F6BF76B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$ whoami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5C041B-937D-75AA-90EE-2401601D3B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427573" cy="4351338"/>
          </a:xfrm>
        </p:spPr>
        <p:txBody>
          <a:bodyPr/>
          <a:lstStyle/>
          <a:p>
            <a:pPr marL="0" indent="0">
              <a:buNone/>
            </a:pPr>
            <a:r>
              <a:rPr lang="en-US" strike="sngStrike" dirty="0"/>
              <a:t>Fun</a:t>
            </a:r>
            <a:r>
              <a:rPr lang="en-US" dirty="0"/>
              <a:t> facts that absolutely </a:t>
            </a:r>
            <a:r>
              <a:rPr lang="en-US" u="sng" dirty="0"/>
              <a:t>nobody</a:t>
            </a:r>
            <a:r>
              <a:rPr lang="en-US" dirty="0"/>
              <a:t> asked for: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Cloud Engineering Manager @ </a:t>
            </a:r>
          </a:p>
          <a:p>
            <a:r>
              <a:rPr lang="en-US" dirty="0"/>
              <a:t>Support/Ops &gt; DevOps &gt; Leadership</a:t>
            </a:r>
          </a:p>
          <a:p>
            <a:r>
              <a:rPr lang="en-US" dirty="0"/>
              <a:t>6 years in Poland and loving it </a:t>
            </a:r>
            <a:r>
              <a:rPr lang="en-PL" dirty="0">
                <a:solidFill>
                  <a:srgbClr val="FFFFFF"/>
                </a:solidFill>
                <a:effectLst/>
                <a:latin typeface=".Apple Color Emoji UI"/>
              </a:rPr>
              <a:t>🇵🇱❤️</a:t>
            </a:r>
          </a:p>
          <a:p>
            <a:r>
              <a:rPr lang="en-PL" dirty="0"/>
              <a:t>Favori</a:t>
            </a:r>
            <a:r>
              <a:rPr lang="en-US" dirty="0"/>
              <a:t>te Polish word</a:t>
            </a:r>
          </a:p>
          <a:p>
            <a:endParaRPr lang="en-US" dirty="0"/>
          </a:p>
          <a:p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7181870-79AC-4DDF-583A-6878DBAC193A}"/>
              </a:ext>
            </a:extLst>
          </p:cNvPr>
          <p:cNvCxnSpPr/>
          <p:nvPr/>
        </p:nvCxnSpPr>
        <p:spPr>
          <a:xfrm>
            <a:off x="388189" y="6461185"/>
            <a:ext cx="1096561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1ACB544F-8C2C-7AEB-0588-7AFD2B621588}"/>
              </a:ext>
            </a:extLst>
          </p:cNvPr>
          <p:cNvSpPr/>
          <p:nvPr/>
        </p:nvSpPr>
        <p:spPr>
          <a:xfrm>
            <a:off x="975142" y="6361738"/>
            <a:ext cx="258792" cy="224287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8B28097-C530-82A5-F7D3-6841D21CDB0C}"/>
              </a:ext>
            </a:extLst>
          </p:cNvPr>
          <p:cNvSpPr/>
          <p:nvPr/>
        </p:nvSpPr>
        <p:spPr>
          <a:xfrm>
            <a:off x="2812571" y="6361738"/>
            <a:ext cx="258792" cy="2242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29DFA60-1ADB-52B4-3D02-6C8F49333B8E}"/>
              </a:ext>
            </a:extLst>
          </p:cNvPr>
          <p:cNvSpPr/>
          <p:nvPr/>
        </p:nvSpPr>
        <p:spPr>
          <a:xfrm>
            <a:off x="4848945" y="6361737"/>
            <a:ext cx="258792" cy="2242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D9BFE1-0267-9A31-C3F7-F58A05B1F75C}"/>
              </a:ext>
            </a:extLst>
          </p:cNvPr>
          <p:cNvSpPr/>
          <p:nvPr/>
        </p:nvSpPr>
        <p:spPr>
          <a:xfrm>
            <a:off x="6745588" y="6361736"/>
            <a:ext cx="258792" cy="2242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836E311-103F-228E-B012-F4956F7F1F51}"/>
              </a:ext>
            </a:extLst>
          </p:cNvPr>
          <p:cNvSpPr/>
          <p:nvPr/>
        </p:nvSpPr>
        <p:spPr>
          <a:xfrm>
            <a:off x="8583017" y="6365807"/>
            <a:ext cx="258792" cy="2242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F6563A2-57ED-369E-EE3A-C9633562C211}"/>
              </a:ext>
            </a:extLst>
          </p:cNvPr>
          <p:cNvSpPr/>
          <p:nvPr/>
        </p:nvSpPr>
        <p:spPr>
          <a:xfrm>
            <a:off x="10416670" y="6361736"/>
            <a:ext cx="258792" cy="2242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C61C47F-2692-DD05-792F-918017F223AF}"/>
              </a:ext>
            </a:extLst>
          </p:cNvPr>
          <p:cNvSpPr txBox="1"/>
          <p:nvPr/>
        </p:nvSpPr>
        <p:spPr>
          <a:xfrm>
            <a:off x="922722" y="6545353"/>
            <a:ext cx="36740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/>
              <a:t>Intro</a:t>
            </a:r>
          </a:p>
        </p:txBody>
      </p:sp>
      <p:pic>
        <p:nvPicPr>
          <p:cNvPr id="13" name="Picture 12" descr="A person holding a picture&#10;&#10;Description automatically generated">
            <a:extLst>
              <a:ext uri="{FF2B5EF4-FFF2-40B4-BE49-F238E27FC236}">
                <a16:creationId xmlns:a16="http://schemas.microsoft.com/office/drawing/2014/main" id="{7F3B2FAB-621F-24DA-9F80-68A0927B3F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5893" y="1874252"/>
            <a:ext cx="4074999" cy="4058699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A54C8D0D-760E-900C-FCBA-9B53B4FFDB94}"/>
              </a:ext>
            </a:extLst>
          </p:cNvPr>
          <p:cNvSpPr txBox="1">
            <a:spLocks/>
          </p:cNvSpPr>
          <p:nvPr/>
        </p:nvSpPr>
        <p:spPr>
          <a:xfrm>
            <a:off x="7913595" y="1462235"/>
            <a:ext cx="3019594" cy="480239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Pedro Ivo Raimundo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07723DE-8FB4-6ED5-D0D1-870BA1F7976E}"/>
              </a:ext>
            </a:extLst>
          </p:cNvPr>
          <p:cNvSpPr txBox="1"/>
          <p:nvPr/>
        </p:nvSpPr>
        <p:spPr>
          <a:xfrm>
            <a:off x="8583017" y="5919609"/>
            <a:ext cx="4074998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500" i="1" dirty="0"/>
              <a:t>Pedro Iwo Chajmóndo (po Polsku)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F9D07334-3A29-C47F-8315-E00293CB7C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74725" y="2945706"/>
            <a:ext cx="1353223" cy="966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2921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E4B393-8110-3AF1-D940-37C3B18ABE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DA3680-4A5C-4EF3-62E1-F9FC9CD3D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Macro: Conway’s Law </a:t>
            </a:r>
            <a:r>
              <a:rPr lang="en-US" sz="3800" dirty="0"/>
              <a:t>                                  </a:t>
            </a:r>
            <a:r>
              <a:rPr lang="en-US" sz="3400" i="1" dirty="0"/>
              <a:t>(definition)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6E1375-A701-7219-36C4-181CDA6CA0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47467"/>
            <a:ext cx="10515600" cy="4351338"/>
          </a:xfrm>
        </p:spPr>
        <p:txBody>
          <a:bodyPr>
            <a:normAutofit/>
          </a:bodyPr>
          <a:lstStyle/>
          <a:p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"If you have four groups working on a compiler, you'll get a 4-pass compiler.”</a:t>
            </a:r>
            <a:r>
              <a:rPr lang="en-GB" baseline="30000" dirty="0"/>
              <a:t>[4]</a:t>
            </a:r>
          </a:p>
          <a:p>
            <a:pPr marL="0" indent="0">
              <a:buNone/>
            </a:pPr>
            <a:endParaRPr lang="en-GB" sz="2000" i="1" dirty="0"/>
          </a:p>
          <a:p>
            <a:pPr marL="0" indent="0" algn="r">
              <a:buNone/>
            </a:pPr>
            <a:r>
              <a:rPr lang="en-GB" sz="2000" i="1" dirty="0"/>
              <a:t>(Eric S. Raymond, 1996)</a:t>
            </a:r>
            <a:endParaRPr lang="en-GB" sz="2000" dirty="0"/>
          </a:p>
          <a:p>
            <a:pPr marL="0" indent="0">
              <a:buNone/>
            </a:pPr>
            <a:endParaRPr lang="en-GB" sz="2000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688BA4F-ECA4-34FC-F99E-30B454EBA101}"/>
              </a:ext>
            </a:extLst>
          </p:cNvPr>
          <p:cNvCxnSpPr/>
          <p:nvPr/>
        </p:nvCxnSpPr>
        <p:spPr>
          <a:xfrm>
            <a:off x="388189" y="6461185"/>
            <a:ext cx="1096561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A9D8DB8A-C418-ABAC-777C-778AF2D97A18}"/>
              </a:ext>
            </a:extLst>
          </p:cNvPr>
          <p:cNvSpPr/>
          <p:nvPr/>
        </p:nvSpPr>
        <p:spPr>
          <a:xfrm>
            <a:off x="975142" y="6361738"/>
            <a:ext cx="258792" cy="22428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9263424-7D05-8473-4F5D-B2BAC71710FE}"/>
              </a:ext>
            </a:extLst>
          </p:cNvPr>
          <p:cNvSpPr/>
          <p:nvPr/>
        </p:nvSpPr>
        <p:spPr>
          <a:xfrm>
            <a:off x="2812571" y="6361738"/>
            <a:ext cx="258792" cy="22428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92FA542-A6DE-B547-A550-2980609B352C}"/>
              </a:ext>
            </a:extLst>
          </p:cNvPr>
          <p:cNvSpPr/>
          <p:nvPr/>
        </p:nvSpPr>
        <p:spPr>
          <a:xfrm>
            <a:off x="4848945" y="6361737"/>
            <a:ext cx="258792" cy="224287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7DCC46-D007-69C5-CDC1-0B99367099CB}"/>
              </a:ext>
            </a:extLst>
          </p:cNvPr>
          <p:cNvSpPr/>
          <p:nvPr/>
        </p:nvSpPr>
        <p:spPr>
          <a:xfrm>
            <a:off x="6745588" y="6361736"/>
            <a:ext cx="258792" cy="2242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21B5599-D7CC-F5FD-654C-821EAD18BF74}"/>
              </a:ext>
            </a:extLst>
          </p:cNvPr>
          <p:cNvSpPr/>
          <p:nvPr/>
        </p:nvSpPr>
        <p:spPr>
          <a:xfrm>
            <a:off x="8583017" y="6365807"/>
            <a:ext cx="258792" cy="2242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AD15B54-D724-3DAA-4729-378BFB7682C2}"/>
              </a:ext>
            </a:extLst>
          </p:cNvPr>
          <p:cNvSpPr/>
          <p:nvPr/>
        </p:nvSpPr>
        <p:spPr>
          <a:xfrm>
            <a:off x="10416670" y="6361736"/>
            <a:ext cx="258792" cy="2242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49B815-F34A-0BCD-75D1-D9C6032DCB45}"/>
              </a:ext>
            </a:extLst>
          </p:cNvPr>
          <p:cNvSpPr txBox="1"/>
          <p:nvPr/>
        </p:nvSpPr>
        <p:spPr>
          <a:xfrm>
            <a:off x="4764995" y="6586023"/>
            <a:ext cx="42992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/>
              <a:t>Macro</a:t>
            </a:r>
          </a:p>
        </p:txBody>
      </p:sp>
    </p:spTree>
    <p:extLst>
      <p:ext uri="{BB962C8B-B14F-4D97-AF65-F5344CB8AC3E}">
        <p14:creationId xmlns:p14="http://schemas.microsoft.com/office/powerpoint/2010/main" val="10847528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781D28-F551-E36E-7BCB-7FBF9D2AF6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22E59-8F6B-17FC-72CB-F508D1F2E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Macro: Conway’s Law                               </a:t>
            </a:r>
            <a:r>
              <a:rPr lang="en-US" sz="3400" i="1" dirty="0"/>
              <a:t>(in action)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031121-47EE-7C3A-DE8E-6C361F5371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47467"/>
            <a:ext cx="10515600" cy="4351338"/>
          </a:xfrm>
        </p:spPr>
        <p:txBody>
          <a:bodyPr>
            <a:normAutofit lnSpcReduction="10000"/>
          </a:bodyPr>
          <a:lstStyle/>
          <a:p>
            <a:endParaRPr lang="en-GB" dirty="0"/>
          </a:p>
          <a:p>
            <a:pPr marL="0" indent="0">
              <a:buNone/>
            </a:pPr>
            <a:r>
              <a:rPr lang="en-GB" b="1" dirty="0"/>
              <a:t>Goal: </a:t>
            </a:r>
            <a:r>
              <a:rPr lang="en-GB" dirty="0"/>
              <a:t>Prepare a Birthday Party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b="1" dirty="0"/>
              <a:t>Setup: </a:t>
            </a:r>
          </a:p>
          <a:p>
            <a:pPr marL="457200" lvl="1" indent="0">
              <a:buNone/>
            </a:pPr>
            <a:r>
              <a:rPr lang="en-GB" dirty="0"/>
              <a:t>Team 1: Cake</a:t>
            </a:r>
          </a:p>
          <a:p>
            <a:pPr marL="457200" lvl="1" indent="0">
              <a:buNone/>
            </a:pPr>
            <a:r>
              <a:rPr lang="en-GB" dirty="0"/>
              <a:t>Team 2: Music</a:t>
            </a:r>
          </a:p>
          <a:p>
            <a:pPr marL="457200" lvl="1" indent="0">
              <a:buNone/>
            </a:pPr>
            <a:r>
              <a:rPr lang="en-GB" dirty="0"/>
              <a:t>Team 3: Decoration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b="1" dirty="0"/>
              <a:t>Challenge: </a:t>
            </a:r>
            <a:r>
              <a:rPr lang="en-GB" dirty="0"/>
              <a:t>Team members live far away from each other and have little time to prepare</a:t>
            </a:r>
          </a:p>
          <a:p>
            <a:endParaRPr lang="en-GB" dirty="0"/>
          </a:p>
          <a:p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887AF3D-1819-B41A-6D87-B57862C4A726}"/>
              </a:ext>
            </a:extLst>
          </p:cNvPr>
          <p:cNvCxnSpPr/>
          <p:nvPr/>
        </p:nvCxnSpPr>
        <p:spPr>
          <a:xfrm>
            <a:off x="388189" y="6461185"/>
            <a:ext cx="1096561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F02CE39B-8080-E964-1F0B-CF71A63E6FAF}"/>
              </a:ext>
            </a:extLst>
          </p:cNvPr>
          <p:cNvSpPr/>
          <p:nvPr/>
        </p:nvSpPr>
        <p:spPr>
          <a:xfrm>
            <a:off x="975142" y="6361738"/>
            <a:ext cx="258792" cy="22428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760F4AB-570F-4C8B-5ED5-27EFB6110BD8}"/>
              </a:ext>
            </a:extLst>
          </p:cNvPr>
          <p:cNvSpPr/>
          <p:nvPr/>
        </p:nvSpPr>
        <p:spPr>
          <a:xfrm>
            <a:off x="2812571" y="6361738"/>
            <a:ext cx="258792" cy="22428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D4EBA56-52CE-5562-F47B-390B820452F8}"/>
              </a:ext>
            </a:extLst>
          </p:cNvPr>
          <p:cNvSpPr/>
          <p:nvPr/>
        </p:nvSpPr>
        <p:spPr>
          <a:xfrm>
            <a:off x="4848945" y="6361737"/>
            <a:ext cx="258792" cy="224287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804329B-AE39-CF27-B23D-ED318A79F1F8}"/>
              </a:ext>
            </a:extLst>
          </p:cNvPr>
          <p:cNvSpPr/>
          <p:nvPr/>
        </p:nvSpPr>
        <p:spPr>
          <a:xfrm>
            <a:off x="6745588" y="6361736"/>
            <a:ext cx="258792" cy="2242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65709BC-8E0F-7067-35BE-CC71974ECB55}"/>
              </a:ext>
            </a:extLst>
          </p:cNvPr>
          <p:cNvSpPr/>
          <p:nvPr/>
        </p:nvSpPr>
        <p:spPr>
          <a:xfrm>
            <a:off x="8583017" y="6365807"/>
            <a:ext cx="258792" cy="2242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0B92EF-4100-54D1-C23E-52C03F408F5E}"/>
              </a:ext>
            </a:extLst>
          </p:cNvPr>
          <p:cNvSpPr/>
          <p:nvPr/>
        </p:nvSpPr>
        <p:spPr>
          <a:xfrm>
            <a:off x="10416670" y="6361736"/>
            <a:ext cx="258792" cy="2242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40C8DEE-658D-D079-1050-9A371FC5258F}"/>
              </a:ext>
            </a:extLst>
          </p:cNvPr>
          <p:cNvSpPr txBox="1"/>
          <p:nvPr/>
        </p:nvSpPr>
        <p:spPr>
          <a:xfrm>
            <a:off x="4764995" y="6586023"/>
            <a:ext cx="42992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/>
              <a:t>Macro</a:t>
            </a:r>
          </a:p>
        </p:txBody>
      </p:sp>
    </p:spTree>
    <p:extLst>
      <p:ext uri="{BB962C8B-B14F-4D97-AF65-F5344CB8AC3E}">
        <p14:creationId xmlns:p14="http://schemas.microsoft.com/office/powerpoint/2010/main" val="836011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802692-6613-BC71-D56A-6DC96E12D2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D9F38C-0382-00F3-E4A5-10BE0D021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Macro: Conway’s Law                               </a:t>
            </a:r>
            <a:r>
              <a:rPr lang="en-US" sz="3400" i="1" dirty="0"/>
              <a:t>(in action)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2F27133-4C73-2F0B-BAF0-459B12CEE506}"/>
              </a:ext>
            </a:extLst>
          </p:cNvPr>
          <p:cNvCxnSpPr/>
          <p:nvPr/>
        </p:nvCxnSpPr>
        <p:spPr>
          <a:xfrm>
            <a:off x="388189" y="6461185"/>
            <a:ext cx="1096561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CCBBBCDC-8F1B-E7EA-4306-7D66A446737B}"/>
              </a:ext>
            </a:extLst>
          </p:cNvPr>
          <p:cNvSpPr/>
          <p:nvPr/>
        </p:nvSpPr>
        <p:spPr>
          <a:xfrm>
            <a:off x="975142" y="6361738"/>
            <a:ext cx="258792" cy="22428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E0F20D3-C326-0C83-5348-22250F8F220A}"/>
              </a:ext>
            </a:extLst>
          </p:cNvPr>
          <p:cNvSpPr/>
          <p:nvPr/>
        </p:nvSpPr>
        <p:spPr>
          <a:xfrm>
            <a:off x="2812571" y="6361738"/>
            <a:ext cx="258792" cy="22428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A693FA0-7CA2-04AB-1787-CF6E3A5F3C7F}"/>
              </a:ext>
            </a:extLst>
          </p:cNvPr>
          <p:cNvSpPr/>
          <p:nvPr/>
        </p:nvSpPr>
        <p:spPr>
          <a:xfrm>
            <a:off x="4848945" y="6361737"/>
            <a:ext cx="258792" cy="224287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29B4C63-E387-C411-2B3F-540C93015925}"/>
              </a:ext>
            </a:extLst>
          </p:cNvPr>
          <p:cNvSpPr/>
          <p:nvPr/>
        </p:nvSpPr>
        <p:spPr>
          <a:xfrm>
            <a:off x="6745588" y="6361736"/>
            <a:ext cx="258792" cy="2242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08F28A2-EA24-8E78-8164-9BF336EC564B}"/>
              </a:ext>
            </a:extLst>
          </p:cNvPr>
          <p:cNvSpPr/>
          <p:nvPr/>
        </p:nvSpPr>
        <p:spPr>
          <a:xfrm>
            <a:off x="8583017" y="6365807"/>
            <a:ext cx="258792" cy="2242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EA54D4F-194E-2DA1-72B1-97846BB2B227}"/>
              </a:ext>
            </a:extLst>
          </p:cNvPr>
          <p:cNvSpPr/>
          <p:nvPr/>
        </p:nvSpPr>
        <p:spPr>
          <a:xfrm>
            <a:off x="10416670" y="6361736"/>
            <a:ext cx="258792" cy="2242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29ED119-B4B9-4A21-CB22-4F28DE3A788D}"/>
              </a:ext>
            </a:extLst>
          </p:cNvPr>
          <p:cNvSpPr txBox="1"/>
          <p:nvPr/>
        </p:nvSpPr>
        <p:spPr>
          <a:xfrm>
            <a:off x="4764995" y="6586023"/>
            <a:ext cx="42992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/>
              <a:t>Macro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55A35403-F996-ED27-4AB0-7C09D90B56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610179"/>
            <a:ext cx="10263996" cy="2565669"/>
          </a:xfrm>
        </p:spPr>
        <p:txBody>
          <a:bodyPr/>
          <a:lstStyle/>
          <a:p>
            <a:pPr algn="ctr"/>
            <a:endParaRPr lang="en-US" dirty="0"/>
          </a:p>
          <a:p>
            <a:pPr marL="0" indent="0">
              <a:buNone/>
            </a:pPr>
            <a:r>
              <a:rPr lang="en-GB" b="1" dirty="0"/>
              <a:t>Scenario 1: </a:t>
            </a:r>
            <a:r>
              <a:rPr lang="en-GB" dirty="0"/>
              <a:t>Chaos</a:t>
            </a:r>
          </a:p>
          <a:p>
            <a:endParaRPr lang="en-GB" dirty="0"/>
          </a:p>
        </p:txBody>
      </p:sp>
      <p:pic>
        <p:nvPicPr>
          <p:cNvPr id="39940" name="Picture 4" descr="This Is Fine' Meme Cartoonist Celebrates Strip's 10th Anniversary">
            <a:extLst>
              <a:ext uri="{FF2B5EF4-FFF2-40B4-BE49-F238E27FC236}">
                <a16:creationId xmlns:a16="http://schemas.microsoft.com/office/drawing/2014/main" id="{86F94A2C-3738-CD0A-53E3-FF12BF5A7F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4443" y="2364356"/>
            <a:ext cx="4258574" cy="2129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69002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87F79C-548E-7ED4-AE9A-957767D1D7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2D685A-6C77-2787-9A2F-7D1DB3195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Macro: Conway’s Law                               </a:t>
            </a:r>
            <a:r>
              <a:rPr lang="en-US" sz="3400" i="1" dirty="0"/>
              <a:t>(in action)</a:t>
            </a:r>
            <a:endParaRPr lang="en-US" sz="3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006301-89AC-904C-A17F-6C97744649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86066"/>
            <a:ext cx="7563928" cy="4351338"/>
          </a:xfrm>
        </p:spPr>
        <p:txBody>
          <a:bodyPr>
            <a:normAutofit/>
          </a:bodyPr>
          <a:lstStyle/>
          <a:p>
            <a:endParaRPr lang="en-GB" dirty="0"/>
          </a:p>
          <a:p>
            <a:pPr>
              <a:buFontTx/>
              <a:buChar char="-"/>
            </a:pPr>
            <a:r>
              <a:rPr lang="en-GB" b="1" dirty="0"/>
              <a:t>Team 1: </a:t>
            </a:r>
            <a:r>
              <a:rPr lang="en-GB" dirty="0"/>
              <a:t>Runs to a local shop they know has good quality and best cake practices. </a:t>
            </a:r>
          </a:p>
          <a:p>
            <a:pPr>
              <a:buFontTx/>
              <a:buChar char="-"/>
            </a:pPr>
            <a:endParaRPr lang="en-GB" dirty="0"/>
          </a:p>
          <a:p>
            <a:pPr>
              <a:buFontTx/>
              <a:buChar char="-"/>
            </a:pPr>
            <a:r>
              <a:rPr lang="en-GB" dirty="0"/>
              <a:t>They get offered a discount on a “jungle-themed” cake and decide the price/quality ratio is great </a:t>
            </a:r>
            <a:r>
              <a:rPr lang="en-GB" dirty="0">
                <a:solidFill>
                  <a:srgbClr val="92D050"/>
                </a:solidFill>
              </a:rPr>
              <a:t>(good investment price)</a:t>
            </a:r>
          </a:p>
          <a:p>
            <a:endParaRPr lang="en-GB" dirty="0"/>
          </a:p>
          <a:p>
            <a:endParaRPr lang="en-GB" dirty="0"/>
          </a:p>
          <a:p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A95CE36-6EFB-6576-365F-AE87EC9FDA9A}"/>
              </a:ext>
            </a:extLst>
          </p:cNvPr>
          <p:cNvCxnSpPr/>
          <p:nvPr/>
        </p:nvCxnSpPr>
        <p:spPr>
          <a:xfrm>
            <a:off x="388189" y="6461185"/>
            <a:ext cx="1096561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98636013-39C9-3E7A-1582-B5C5C8B4DE83}"/>
              </a:ext>
            </a:extLst>
          </p:cNvPr>
          <p:cNvSpPr/>
          <p:nvPr/>
        </p:nvSpPr>
        <p:spPr>
          <a:xfrm>
            <a:off x="975142" y="6361738"/>
            <a:ext cx="258792" cy="22428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9CFCB81-D663-60C2-559A-DFB7F35286F6}"/>
              </a:ext>
            </a:extLst>
          </p:cNvPr>
          <p:cNvSpPr/>
          <p:nvPr/>
        </p:nvSpPr>
        <p:spPr>
          <a:xfrm>
            <a:off x="2812571" y="6361738"/>
            <a:ext cx="258792" cy="22428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02E9B25-946C-E952-1A0A-2571A7A7FB6D}"/>
              </a:ext>
            </a:extLst>
          </p:cNvPr>
          <p:cNvSpPr/>
          <p:nvPr/>
        </p:nvSpPr>
        <p:spPr>
          <a:xfrm>
            <a:off x="4848945" y="6361737"/>
            <a:ext cx="258792" cy="224287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68A4A39-B52B-D50B-9DB8-85E993B86C73}"/>
              </a:ext>
            </a:extLst>
          </p:cNvPr>
          <p:cNvSpPr/>
          <p:nvPr/>
        </p:nvSpPr>
        <p:spPr>
          <a:xfrm>
            <a:off x="6745588" y="6361736"/>
            <a:ext cx="258792" cy="2242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553DEA2-7115-3B84-99FD-990A783F47CD}"/>
              </a:ext>
            </a:extLst>
          </p:cNvPr>
          <p:cNvSpPr/>
          <p:nvPr/>
        </p:nvSpPr>
        <p:spPr>
          <a:xfrm>
            <a:off x="8583017" y="6365807"/>
            <a:ext cx="258792" cy="2242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A465FF1-249D-A397-AA02-C31B5B0BC8EB}"/>
              </a:ext>
            </a:extLst>
          </p:cNvPr>
          <p:cNvSpPr/>
          <p:nvPr/>
        </p:nvSpPr>
        <p:spPr>
          <a:xfrm>
            <a:off x="10416670" y="6361736"/>
            <a:ext cx="258792" cy="2242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8A7B0A7-B2AE-4483-1152-F0874ACFA5BB}"/>
              </a:ext>
            </a:extLst>
          </p:cNvPr>
          <p:cNvSpPr txBox="1"/>
          <p:nvPr/>
        </p:nvSpPr>
        <p:spPr>
          <a:xfrm>
            <a:off x="4764995" y="6586023"/>
            <a:ext cx="42992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/>
              <a:t>Macro</a:t>
            </a:r>
          </a:p>
        </p:txBody>
      </p:sp>
      <p:pic>
        <p:nvPicPr>
          <p:cNvPr id="15362" name="Picture 2" descr="Jungle Safari Theme Cake | Safari Jungle Cake | Order Custom Cakes in  Bangalore – Liliyum Patisserie &amp; Cafe">
            <a:extLst>
              <a:ext uri="{FF2B5EF4-FFF2-40B4-BE49-F238E27FC236}">
                <a16:creationId xmlns:a16="http://schemas.microsoft.com/office/drawing/2014/main" id="{041DBA74-ABCD-1F35-642F-67DDF6051E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2413" y="2240191"/>
            <a:ext cx="2855609" cy="2855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0014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B21128-9950-DADD-1FC1-1FB7831F4D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7EA35D-2B48-6830-16C3-BDEDF2A1C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Macro: Conway’s Law                               </a:t>
            </a:r>
            <a:r>
              <a:rPr lang="en-US" sz="3400" i="1" dirty="0"/>
              <a:t>(in action)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C37055-3323-F852-A235-C120F47065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47467"/>
            <a:ext cx="7563928" cy="4351338"/>
          </a:xfrm>
        </p:spPr>
        <p:txBody>
          <a:bodyPr>
            <a:normAutofit/>
          </a:bodyPr>
          <a:lstStyle/>
          <a:p>
            <a:endParaRPr lang="en-GB" dirty="0"/>
          </a:p>
          <a:p>
            <a:pPr marL="0" indent="0">
              <a:buNone/>
            </a:pPr>
            <a:endParaRPr lang="en-GB" b="1" dirty="0"/>
          </a:p>
          <a:p>
            <a:pPr>
              <a:buFontTx/>
              <a:buChar char="-"/>
            </a:pPr>
            <a:r>
              <a:rPr lang="en-GB" b="1" dirty="0"/>
              <a:t>Team 2: </a:t>
            </a:r>
            <a:r>
              <a:rPr lang="en-GB" dirty="0"/>
              <a:t>Prepares a playlist with country songs, because their research pointed that 60% of attendees enjoy this music genre </a:t>
            </a:r>
            <a:r>
              <a:rPr lang="en-GB" dirty="0">
                <a:solidFill>
                  <a:srgbClr val="92D050"/>
                </a:solidFill>
              </a:rPr>
              <a:t>(research your user)</a:t>
            </a:r>
          </a:p>
          <a:p>
            <a:endParaRPr lang="en-GB" dirty="0"/>
          </a:p>
          <a:p>
            <a:endParaRPr lang="en-GB" dirty="0"/>
          </a:p>
          <a:p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306898E-C286-8FF0-D782-691CD6754A46}"/>
              </a:ext>
            </a:extLst>
          </p:cNvPr>
          <p:cNvCxnSpPr/>
          <p:nvPr/>
        </p:nvCxnSpPr>
        <p:spPr>
          <a:xfrm>
            <a:off x="388189" y="6461185"/>
            <a:ext cx="1096561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28C5160D-CB7D-7548-66B5-44425BF10667}"/>
              </a:ext>
            </a:extLst>
          </p:cNvPr>
          <p:cNvSpPr/>
          <p:nvPr/>
        </p:nvSpPr>
        <p:spPr>
          <a:xfrm>
            <a:off x="975142" y="6361738"/>
            <a:ext cx="258792" cy="22428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38697DB-D446-BC9F-B6F7-FDBD5643D753}"/>
              </a:ext>
            </a:extLst>
          </p:cNvPr>
          <p:cNvSpPr/>
          <p:nvPr/>
        </p:nvSpPr>
        <p:spPr>
          <a:xfrm>
            <a:off x="2812571" y="6361738"/>
            <a:ext cx="258792" cy="22428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7BF88E2-FF60-5E34-20DD-6C3F9A306ECD}"/>
              </a:ext>
            </a:extLst>
          </p:cNvPr>
          <p:cNvSpPr/>
          <p:nvPr/>
        </p:nvSpPr>
        <p:spPr>
          <a:xfrm>
            <a:off x="4848945" y="6361737"/>
            <a:ext cx="258792" cy="224287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BADB487-5CB4-7E25-FAA8-287CC29261C3}"/>
              </a:ext>
            </a:extLst>
          </p:cNvPr>
          <p:cNvSpPr/>
          <p:nvPr/>
        </p:nvSpPr>
        <p:spPr>
          <a:xfrm>
            <a:off x="6745588" y="6361736"/>
            <a:ext cx="258792" cy="2242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D64F0E8-F917-09DB-A35F-D474C1E2A873}"/>
              </a:ext>
            </a:extLst>
          </p:cNvPr>
          <p:cNvSpPr/>
          <p:nvPr/>
        </p:nvSpPr>
        <p:spPr>
          <a:xfrm>
            <a:off x="8583017" y="6365807"/>
            <a:ext cx="258792" cy="2242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FFC9B4E-64A6-DC67-799C-4CBBE61706E0}"/>
              </a:ext>
            </a:extLst>
          </p:cNvPr>
          <p:cNvSpPr/>
          <p:nvPr/>
        </p:nvSpPr>
        <p:spPr>
          <a:xfrm>
            <a:off x="10416670" y="6361736"/>
            <a:ext cx="258792" cy="2242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47769E-B5C9-FB25-3A73-CDF1ED65E1C4}"/>
              </a:ext>
            </a:extLst>
          </p:cNvPr>
          <p:cNvSpPr txBox="1"/>
          <p:nvPr/>
        </p:nvSpPr>
        <p:spPr>
          <a:xfrm>
            <a:off x="4764995" y="6586023"/>
            <a:ext cx="42992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/>
              <a:t>Macro</a:t>
            </a:r>
          </a:p>
        </p:txBody>
      </p:sp>
      <p:pic>
        <p:nvPicPr>
          <p:cNvPr id="16386" name="Picture 2" descr="What Happened to Country Music? - Roadie Music Blog">
            <a:extLst>
              <a:ext uri="{FF2B5EF4-FFF2-40B4-BE49-F238E27FC236}">
                <a16:creationId xmlns:a16="http://schemas.microsoft.com/office/drawing/2014/main" id="{1FED7224-9D5F-66BF-82A1-F74A7AE46B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0819" y="2595773"/>
            <a:ext cx="2803851" cy="1794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73336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75367C-A532-5C30-D0FD-6DC5D23721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C5AF40-FA99-D9EF-678C-E36F67085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Macro: Conway’s Law                               </a:t>
            </a:r>
            <a:r>
              <a:rPr lang="en-US" sz="3400" i="1" dirty="0"/>
              <a:t>(in action)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713977-FCAC-E7F7-1907-23B5967F6F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7082"/>
            <a:ext cx="7563928" cy="4351338"/>
          </a:xfrm>
        </p:spPr>
        <p:txBody>
          <a:bodyPr>
            <a:normAutofit/>
          </a:bodyPr>
          <a:lstStyle/>
          <a:p>
            <a:endParaRPr lang="en-GB" dirty="0"/>
          </a:p>
          <a:p>
            <a:pPr marL="0" indent="0">
              <a:buNone/>
            </a:pPr>
            <a:endParaRPr lang="en-GB" b="1" dirty="0"/>
          </a:p>
          <a:p>
            <a:pPr marL="0" indent="0">
              <a:buNone/>
            </a:pPr>
            <a:r>
              <a:rPr lang="en-GB" dirty="0"/>
              <a:t>- </a:t>
            </a:r>
            <a:r>
              <a:rPr lang="en-GB" b="1" dirty="0"/>
              <a:t>Team 3</a:t>
            </a:r>
            <a:r>
              <a:rPr lang="en-GB" dirty="0"/>
              <a:t>: Decorates the party with rockets and astronauts, because they had some decor remaining from last year, which would save them time </a:t>
            </a:r>
            <a:r>
              <a:rPr lang="en-GB" dirty="0">
                <a:solidFill>
                  <a:srgbClr val="92D050"/>
                </a:solidFill>
              </a:rPr>
              <a:t>(reutilization, cost/time saving)</a:t>
            </a:r>
          </a:p>
          <a:p>
            <a:endParaRPr lang="en-GB" dirty="0"/>
          </a:p>
          <a:p>
            <a:endParaRPr lang="en-GB" dirty="0"/>
          </a:p>
          <a:p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3F213C5-5951-D018-69B7-2646F599B299}"/>
              </a:ext>
            </a:extLst>
          </p:cNvPr>
          <p:cNvCxnSpPr/>
          <p:nvPr/>
        </p:nvCxnSpPr>
        <p:spPr>
          <a:xfrm>
            <a:off x="388189" y="6461185"/>
            <a:ext cx="1096561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53A271CA-BFDE-ADF8-7B55-E80A197AC40B}"/>
              </a:ext>
            </a:extLst>
          </p:cNvPr>
          <p:cNvSpPr/>
          <p:nvPr/>
        </p:nvSpPr>
        <p:spPr>
          <a:xfrm>
            <a:off x="975142" y="6361738"/>
            <a:ext cx="258792" cy="22428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FEBF35-12B5-E66D-4BF0-965365A0745E}"/>
              </a:ext>
            </a:extLst>
          </p:cNvPr>
          <p:cNvSpPr/>
          <p:nvPr/>
        </p:nvSpPr>
        <p:spPr>
          <a:xfrm>
            <a:off x="2812571" y="6361738"/>
            <a:ext cx="258792" cy="22428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70CE955-AA65-7C46-0014-45053390E6A7}"/>
              </a:ext>
            </a:extLst>
          </p:cNvPr>
          <p:cNvSpPr/>
          <p:nvPr/>
        </p:nvSpPr>
        <p:spPr>
          <a:xfrm>
            <a:off x="4848945" y="6361737"/>
            <a:ext cx="258792" cy="224287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1E8BC33-E053-681A-2368-CE545626FFB8}"/>
              </a:ext>
            </a:extLst>
          </p:cNvPr>
          <p:cNvSpPr/>
          <p:nvPr/>
        </p:nvSpPr>
        <p:spPr>
          <a:xfrm>
            <a:off x="6745588" y="6361736"/>
            <a:ext cx="258792" cy="2242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A632039-AE34-1FA8-B248-675A5A58976C}"/>
              </a:ext>
            </a:extLst>
          </p:cNvPr>
          <p:cNvSpPr/>
          <p:nvPr/>
        </p:nvSpPr>
        <p:spPr>
          <a:xfrm>
            <a:off x="8583017" y="6365807"/>
            <a:ext cx="258792" cy="2242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2325602-8605-400E-B86B-F50A329998A8}"/>
              </a:ext>
            </a:extLst>
          </p:cNvPr>
          <p:cNvSpPr/>
          <p:nvPr/>
        </p:nvSpPr>
        <p:spPr>
          <a:xfrm>
            <a:off x="10416670" y="6361736"/>
            <a:ext cx="258792" cy="2242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8CA2EB4-F0EA-28AD-F40F-FC427A7C30EE}"/>
              </a:ext>
            </a:extLst>
          </p:cNvPr>
          <p:cNvSpPr txBox="1"/>
          <p:nvPr/>
        </p:nvSpPr>
        <p:spPr>
          <a:xfrm>
            <a:off x="4764995" y="6586023"/>
            <a:ext cx="42992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/>
              <a:t>Macro</a:t>
            </a:r>
          </a:p>
        </p:txBody>
      </p:sp>
      <p:pic>
        <p:nvPicPr>
          <p:cNvPr id="17410" name="Picture 2" descr="Outer Space Party Rocket Astronaut Foil Balloons Galaxy Theme Party Birthday  Party Decoration, फॉयल बलून - My Online Collection Store, Bengaluru | ID:  2851548524073">
            <a:extLst>
              <a:ext uri="{FF2B5EF4-FFF2-40B4-BE49-F238E27FC236}">
                <a16:creationId xmlns:a16="http://schemas.microsoft.com/office/drawing/2014/main" id="{33B4FA60-D3ED-3F8E-6E22-7B41952A1F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1809" y="2153068"/>
            <a:ext cx="2613804" cy="2613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1690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6250CD-040D-C539-D182-4136B0ACC9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75C2E2-B210-2D84-3F33-32F5FC54E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Macro: Conway’s Law                  </a:t>
            </a:r>
            <a:r>
              <a:rPr lang="en-US" sz="3400" i="1" dirty="0"/>
              <a:t>(measuring results)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8D7D73-0123-C783-BC30-419DAC63F7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41239" y="2963697"/>
            <a:ext cx="3929755" cy="2331660"/>
          </a:xfrm>
        </p:spPr>
        <p:txBody>
          <a:bodyPr>
            <a:normAutofit/>
          </a:bodyPr>
          <a:lstStyle/>
          <a:p>
            <a:endParaRPr lang="en-GB" dirty="0"/>
          </a:p>
          <a:p>
            <a:pPr marL="0" indent="0">
              <a:buNone/>
            </a:pPr>
            <a:r>
              <a:rPr lang="en-GB" b="1" dirty="0"/>
              <a:t>The party: </a:t>
            </a:r>
            <a:endParaRPr lang="en-GB" dirty="0">
              <a:solidFill>
                <a:srgbClr val="92D050"/>
              </a:solidFill>
            </a:endParaRPr>
          </a:p>
          <a:p>
            <a:endParaRPr lang="en-GB" dirty="0"/>
          </a:p>
          <a:p>
            <a:endParaRPr lang="en-GB" dirty="0"/>
          </a:p>
          <a:p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D2C25CD-73E7-F461-86C3-9D971501FE8F}"/>
              </a:ext>
            </a:extLst>
          </p:cNvPr>
          <p:cNvCxnSpPr/>
          <p:nvPr/>
        </p:nvCxnSpPr>
        <p:spPr>
          <a:xfrm>
            <a:off x="388189" y="6461185"/>
            <a:ext cx="1096561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2BEB86FE-DAA1-43E9-722A-EAD705B2F8C5}"/>
              </a:ext>
            </a:extLst>
          </p:cNvPr>
          <p:cNvSpPr/>
          <p:nvPr/>
        </p:nvSpPr>
        <p:spPr>
          <a:xfrm>
            <a:off x="975142" y="6361738"/>
            <a:ext cx="258792" cy="22428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39EE38-453A-8CB1-ADE3-34AEF14A15F2}"/>
              </a:ext>
            </a:extLst>
          </p:cNvPr>
          <p:cNvSpPr/>
          <p:nvPr/>
        </p:nvSpPr>
        <p:spPr>
          <a:xfrm>
            <a:off x="2812571" y="6361738"/>
            <a:ext cx="258792" cy="22428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2F4AC13-5802-5A80-8271-F6F00E2BC0CC}"/>
              </a:ext>
            </a:extLst>
          </p:cNvPr>
          <p:cNvSpPr/>
          <p:nvPr/>
        </p:nvSpPr>
        <p:spPr>
          <a:xfrm>
            <a:off x="4848945" y="6361737"/>
            <a:ext cx="258792" cy="224287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C591637-968B-534D-48BF-D727E3E595E7}"/>
              </a:ext>
            </a:extLst>
          </p:cNvPr>
          <p:cNvSpPr/>
          <p:nvPr/>
        </p:nvSpPr>
        <p:spPr>
          <a:xfrm>
            <a:off x="6745588" y="6361736"/>
            <a:ext cx="258792" cy="2242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52FA51-4108-85D5-6AB5-872F6C201AFD}"/>
              </a:ext>
            </a:extLst>
          </p:cNvPr>
          <p:cNvSpPr/>
          <p:nvPr/>
        </p:nvSpPr>
        <p:spPr>
          <a:xfrm>
            <a:off x="8583017" y="6365807"/>
            <a:ext cx="258792" cy="2242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38FC6BF-067B-046B-04A8-00C3BE03FBC6}"/>
              </a:ext>
            </a:extLst>
          </p:cNvPr>
          <p:cNvSpPr/>
          <p:nvPr/>
        </p:nvSpPr>
        <p:spPr>
          <a:xfrm>
            <a:off x="10416670" y="6361736"/>
            <a:ext cx="258792" cy="2242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CC65F60-E2C6-15C8-43FA-A718C182BD22}"/>
              </a:ext>
            </a:extLst>
          </p:cNvPr>
          <p:cNvSpPr txBox="1"/>
          <p:nvPr/>
        </p:nvSpPr>
        <p:spPr>
          <a:xfrm>
            <a:off x="4764995" y="6586023"/>
            <a:ext cx="42992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/>
              <a:t>Macro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A2E967C-4042-1F90-D8CC-076A3E4614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3331" y="1685719"/>
            <a:ext cx="4105338" cy="4095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8334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00837F-20F4-4ABE-8BBE-B5F19FA1A7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042699-239E-234A-BC0B-B61AD64DF2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Macro: Conway’s Law                  </a:t>
            </a:r>
            <a:r>
              <a:rPr lang="en-US" sz="3400" i="1" dirty="0"/>
              <a:t>(measuring results)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90027E-D68D-B2FC-3C12-EB882A25ED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47467"/>
            <a:ext cx="10515600" cy="4351338"/>
          </a:xfrm>
        </p:spPr>
        <p:txBody>
          <a:bodyPr>
            <a:normAutofit fontScale="92500" lnSpcReduction="10000"/>
          </a:bodyPr>
          <a:lstStyle/>
          <a:p>
            <a:endParaRPr lang="en-GB" dirty="0"/>
          </a:p>
          <a:p>
            <a:pPr marL="0" indent="0">
              <a:buNone/>
            </a:pPr>
            <a:r>
              <a:rPr lang="en-GB" b="1" dirty="0"/>
              <a:t>RCA for Scenario 1:</a:t>
            </a:r>
          </a:p>
          <a:p>
            <a:pPr marL="0" indent="0">
              <a:buNone/>
            </a:pPr>
            <a:endParaRPr lang="en-GB" b="1" dirty="0"/>
          </a:p>
          <a:p>
            <a:pPr>
              <a:buFontTx/>
              <a:buChar char="-"/>
            </a:pPr>
            <a:r>
              <a:rPr lang="en-GB" b="1" dirty="0"/>
              <a:t>”Path of least resistance” org distribution: </a:t>
            </a:r>
          </a:p>
          <a:p>
            <a:pPr lvl="1">
              <a:buFontTx/>
              <a:buChar char="-"/>
            </a:pPr>
            <a:r>
              <a:rPr lang="en-GB" dirty="0"/>
              <a:t>Teams got selected without any strategy or planning</a:t>
            </a:r>
          </a:p>
          <a:p>
            <a:pPr lvl="1">
              <a:buFontTx/>
              <a:buChar char="-"/>
            </a:pPr>
            <a:r>
              <a:rPr lang="en-GB" dirty="0"/>
              <a:t>No correlation between team structure and desired architecture</a:t>
            </a:r>
          </a:p>
          <a:p>
            <a:pPr lvl="1">
              <a:buFontTx/>
              <a:buChar char="-"/>
            </a:pPr>
            <a:endParaRPr lang="en-GB" dirty="0"/>
          </a:p>
          <a:p>
            <a:pPr>
              <a:buFontTx/>
              <a:buChar char="-"/>
            </a:pPr>
            <a:r>
              <a:rPr lang="en-GB" b="1" dirty="0"/>
              <a:t>Siloed information and decision making:</a:t>
            </a:r>
            <a:endParaRPr lang="en-GB" dirty="0"/>
          </a:p>
          <a:p>
            <a:pPr lvl="1">
              <a:buFontTx/>
              <a:buChar char="-"/>
            </a:pPr>
            <a:r>
              <a:rPr lang="en-GB" dirty="0"/>
              <a:t>Teams took best decisions… for their own goals</a:t>
            </a:r>
          </a:p>
          <a:p>
            <a:pPr lvl="1">
              <a:buFontTx/>
              <a:buChar char="-"/>
            </a:pPr>
            <a:r>
              <a:rPr lang="en-GB" dirty="0"/>
              <a:t>Information was never exchanged</a:t>
            </a:r>
          </a:p>
          <a:p>
            <a:pPr lvl="1">
              <a:buFontTx/>
              <a:buChar char="-"/>
            </a:pPr>
            <a:r>
              <a:rPr lang="en-GB" dirty="0"/>
              <a:t>No common architecture or end goal was defined for all teams</a:t>
            </a:r>
          </a:p>
          <a:p>
            <a:endParaRPr lang="en-GB" dirty="0"/>
          </a:p>
          <a:p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A1EDD5B-698E-D1D6-B864-244BC514103B}"/>
              </a:ext>
            </a:extLst>
          </p:cNvPr>
          <p:cNvCxnSpPr/>
          <p:nvPr/>
        </p:nvCxnSpPr>
        <p:spPr>
          <a:xfrm>
            <a:off x="388189" y="6461185"/>
            <a:ext cx="1096561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757FBC19-9BE2-FC25-2DFC-1BBE182D6D57}"/>
              </a:ext>
            </a:extLst>
          </p:cNvPr>
          <p:cNvSpPr/>
          <p:nvPr/>
        </p:nvSpPr>
        <p:spPr>
          <a:xfrm>
            <a:off x="975142" y="6361738"/>
            <a:ext cx="258792" cy="22428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D28E67B-8671-D7D2-ED4F-34F64952134F}"/>
              </a:ext>
            </a:extLst>
          </p:cNvPr>
          <p:cNvSpPr/>
          <p:nvPr/>
        </p:nvSpPr>
        <p:spPr>
          <a:xfrm>
            <a:off x="2812571" y="6361738"/>
            <a:ext cx="258792" cy="22428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EEE6DAE-9B57-EA7B-94EE-6AA7F6F94FC9}"/>
              </a:ext>
            </a:extLst>
          </p:cNvPr>
          <p:cNvSpPr/>
          <p:nvPr/>
        </p:nvSpPr>
        <p:spPr>
          <a:xfrm>
            <a:off x="4848945" y="6361737"/>
            <a:ext cx="258792" cy="224287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E19CC34-89E6-3A37-75EE-12CC4DC28FF7}"/>
              </a:ext>
            </a:extLst>
          </p:cNvPr>
          <p:cNvSpPr/>
          <p:nvPr/>
        </p:nvSpPr>
        <p:spPr>
          <a:xfrm>
            <a:off x="6745588" y="6361736"/>
            <a:ext cx="258792" cy="2242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456F8CC-9A1F-94B6-35F8-04A95E9CC534}"/>
              </a:ext>
            </a:extLst>
          </p:cNvPr>
          <p:cNvSpPr/>
          <p:nvPr/>
        </p:nvSpPr>
        <p:spPr>
          <a:xfrm>
            <a:off x="8583017" y="6365807"/>
            <a:ext cx="258792" cy="2242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6319634-F7AA-A2CF-4C17-6211F3A614DB}"/>
              </a:ext>
            </a:extLst>
          </p:cNvPr>
          <p:cNvSpPr/>
          <p:nvPr/>
        </p:nvSpPr>
        <p:spPr>
          <a:xfrm>
            <a:off x="10416670" y="6361736"/>
            <a:ext cx="258792" cy="2242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5473532-2B2A-7DD5-DB0C-CF4D1040DE37}"/>
              </a:ext>
            </a:extLst>
          </p:cNvPr>
          <p:cNvSpPr txBox="1"/>
          <p:nvPr/>
        </p:nvSpPr>
        <p:spPr>
          <a:xfrm>
            <a:off x="4764995" y="6586023"/>
            <a:ext cx="42992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/>
              <a:t>Macro</a:t>
            </a:r>
          </a:p>
        </p:txBody>
      </p:sp>
    </p:spTree>
    <p:extLst>
      <p:ext uri="{BB962C8B-B14F-4D97-AF65-F5344CB8AC3E}">
        <p14:creationId xmlns:p14="http://schemas.microsoft.com/office/powerpoint/2010/main" val="893198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429FBD-34CE-AC75-9D48-D3C0A4647B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91E9E6-FC1F-2EEB-F3E6-869E33C19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Macro: Conway’s Law                               </a:t>
            </a:r>
            <a:r>
              <a:rPr lang="en-US" sz="3400" i="1" dirty="0"/>
              <a:t>(in action)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83ABDE5-2848-A5AB-672C-9150517F94B2}"/>
              </a:ext>
            </a:extLst>
          </p:cNvPr>
          <p:cNvCxnSpPr/>
          <p:nvPr/>
        </p:nvCxnSpPr>
        <p:spPr>
          <a:xfrm>
            <a:off x="388189" y="6461185"/>
            <a:ext cx="1096561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5F04B3A8-5BB4-9E27-A8EF-7B230120C382}"/>
              </a:ext>
            </a:extLst>
          </p:cNvPr>
          <p:cNvSpPr/>
          <p:nvPr/>
        </p:nvSpPr>
        <p:spPr>
          <a:xfrm>
            <a:off x="975142" y="6361738"/>
            <a:ext cx="258792" cy="22428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8512A16-E86F-FB64-A78E-6AC705E98983}"/>
              </a:ext>
            </a:extLst>
          </p:cNvPr>
          <p:cNvSpPr/>
          <p:nvPr/>
        </p:nvSpPr>
        <p:spPr>
          <a:xfrm>
            <a:off x="2812571" y="6361738"/>
            <a:ext cx="258792" cy="22428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E343FE8-751C-AD37-477F-3A3D1D3BC3EE}"/>
              </a:ext>
            </a:extLst>
          </p:cNvPr>
          <p:cNvSpPr/>
          <p:nvPr/>
        </p:nvSpPr>
        <p:spPr>
          <a:xfrm>
            <a:off x="4848945" y="6361737"/>
            <a:ext cx="258792" cy="224287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5E7B04A-ED44-85F5-D274-88715B585387}"/>
              </a:ext>
            </a:extLst>
          </p:cNvPr>
          <p:cNvSpPr/>
          <p:nvPr/>
        </p:nvSpPr>
        <p:spPr>
          <a:xfrm>
            <a:off x="6745588" y="6361736"/>
            <a:ext cx="258792" cy="2242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8AB43CB-67B3-1BA4-F687-EDC09FA57B03}"/>
              </a:ext>
            </a:extLst>
          </p:cNvPr>
          <p:cNvSpPr/>
          <p:nvPr/>
        </p:nvSpPr>
        <p:spPr>
          <a:xfrm>
            <a:off x="8583017" y="6365807"/>
            <a:ext cx="258792" cy="2242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89AF07E-A55F-6F38-CCFD-D85D4E5BA4C5}"/>
              </a:ext>
            </a:extLst>
          </p:cNvPr>
          <p:cNvSpPr/>
          <p:nvPr/>
        </p:nvSpPr>
        <p:spPr>
          <a:xfrm>
            <a:off x="10416670" y="6361736"/>
            <a:ext cx="258792" cy="2242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EAD30E-01EA-73A2-9E36-1A0835578782}"/>
              </a:ext>
            </a:extLst>
          </p:cNvPr>
          <p:cNvSpPr txBox="1"/>
          <p:nvPr/>
        </p:nvSpPr>
        <p:spPr>
          <a:xfrm>
            <a:off x="4764995" y="6586023"/>
            <a:ext cx="42992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/>
              <a:t>Macro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051B2476-5917-B2C7-0819-FC9A1D9982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610179"/>
            <a:ext cx="10263996" cy="2565669"/>
          </a:xfrm>
        </p:spPr>
        <p:txBody>
          <a:bodyPr/>
          <a:lstStyle/>
          <a:p>
            <a:pPr algn="ctr"/>
            <a:endParaRPr lang="en-US" dirty="0"/>
          </a:p>
          <a:p>
            <a:pPr marL="0" indent="0">
              <a:buNone/>
            </a:pPr>
            <a:r>
              <a:rPr lang="en-GB" b="1" dirty="0"/>
              <a:t>Scenario 2: </a:t>
            </a:r>
            <a:r>
              <a:rPr lang="en-GB" dirty="0"/>
              <a:t>Fixing it</a:t>
            </a:r>
          </a:p>
          <a:p>
            <a:endParaRPr lang="en-GB" dirty="0"/>
          </a:p>
        </p:txBody>
      </p:sp>
      <p:pic>
        <p:nvPicPr>
          <p:cNvPr id="40962" name="Picture 2" descr="This is fine. : r/antimeme">
            <a:extLst>
              <a:ext uri="{FF2B5EF4-FFF2-40B4-BE49-F238E27FC236}">
                <a16:creationId xmlns:a16="http://schemas.microsoft.com/office/drawing/2014/main" id="{92368F01-0F67-7CFF-323E-955CFCB0CE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3741" y="2146165"/>
            <a:ext cx="4328672" cy="2565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73140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5F6480-ADDB-2F16-F81C-177596C0C2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557DA1-3A44-7E28-DE1E-E638D9B8B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Macro: Conway’s Law                               </a:t>
            </a:r>
            <a:r>
              <a:rPr lang="en-US" sz="3400" i="1" dirty="0"/>
              <a:t>(applying it)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C143DD8-477B-3BBF-5F18-5464EF31F516}"/>
              </a:ext>
            </a:extLst>
          </p:cNvPr>
          <p:cNvCxnSpPr/>
          <p:nvPr/>
        </p:nvCxnSpPr>
        <p:spPr>
          <a:xfrm>
            <a:off x="388189" y="6461185"/>
            <a:ext cx="1096561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D7D65D24-42A3-94EC-E93A-BF77C95A0AF0}"/>
              </a:ext>
            </a:extLst>
          </p:cNvPr>
          <p:cNvSpPr/>
          <p:nvPr/>
        </p:nvSpPr>
        <p:spPr>
          <a:xfrm>
            <a:off x="975142" y="6361738"/>
            <a:ext cx="258792" cy="22428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331CBEB-F209-DFCC-069E-840269D3ED53}"/>
              </a:ext>
            </a:extLst>
          </p:cNvPr>
          <p:cNvSpPr/>
          <p:nvPr/>
        </p:nvSpPr>
        <p:spPr>
          <a:xfrm>
            <a:off x="2812571" y="6361738"/>
            <a:ext cx="258792" cy="22428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BC4F995-E69B-E4F7-658D-24BB7DFFD799}"/>
              </a:ext>
            </a:extLst>
          </p:cNvPr>
          <p:cNvSpPr/>
          <p:nvPr/>
        </p:nvSpPr>
        <p:spPr>
          <a:xfrm>
            <a:off x="4848945" y="6361737"/>
            <a:ext cx="258792" cy="224287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211985B-AB04-2A37-8B5E-05B4F38B7811}"/>
              </a:ext>
            </a:extLst>
          </p:cNvPr>
          <p:cNvSpPr/>
          <p:nvPr/>
        </p:nvSpPr>
        <p:spPr>
          <a:xfrm>
            <a:off x="6745588" y="6361736"/>
            <a:ext cx="258792" cy="2242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B390906-99D2-0C3A-EE89-D7BA519F95AF}"/>
              </a:ext>
            </a:extLst>
          </p:cNvPr>
          <p:cNvSpPr/>
          <p:nvPr/>
        </p:nvSpPr>
        <p:spPr>
          <a:xfrm>
            <a:off x="8583017" y="6365807"/>
            <a:ext cx="258792" cy="2242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7C94663-1F71-4B5A-5AD9-2109AD5A092B}"/>
              </a:ext>
            </a:extLst>
          </p:cNvPr>
          <p:cNvSpPr/>
          <p:nvPr/>
        </p:nvSpPr>
        <p:spPr>
          <a:xfrm>
            <a:off x="10416670" y="6361736"/>
            <a:ext cx="258792" cy="2242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F8C77C4-1228-6BAB-801A-9C9216785CD7}"/>
              </a:ext>
            </a:extLst>
          </p:cNvPr>
          <p:cNvSpPr txBox="1"/>
          <p:nvPr/>
        </p:nvSpPr>
        <p:spPr>
          <a:xfrm>
            <a:off x="4764995" y="6586023"/>
            <a:ext cx="42992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/>
              <a:t>Macro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47F95DDE-E855-32A3-A9EB-0A7E0F0594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798629" cy="4351338"/>
          </a:xfrm>
        </p:spPr>
        <p:txBody>
          <a:bodyPr/>
          <a:lstStyle/>
          <a:p>
            <a:r>
              <a:rPr lang="en-US" dirty="0"/>
              <a:t>After this weird “Tarzan meets Cowboy Bebop“ party, the next year the team decides to apply what we call:</a:t>
            </a:r>
          </a:p>
          <a:p>
            <a:endParaRPr lang="en-US" dirty="0"/>
          </a:p>
          <a:p>
            <a:endParaRPr lang="en-US" dirty="0"/>
          </a:p>
          <a:p>
            <a:pPr marL="457200" lvl="1" indent="0">
              <a:buNone/>
            </a:pPr>
            <a:r>
              <a:rPr lang="en-US" sz="4800" b="1" dirty="0"/>
              <a:t>The Inverse-Conway-Maneuver (ICM)</a:t>
            </a:r>
          </a:p>
          <a:p>
            <a:pPr marL="457200" lvl="1" indent="0" algn="r">
              <a:buNone/>
            </a:pPr>
            <a:endParaRPr lang="en-US" sz="1800" i="1" dirty="0"/>
          </a:p>
        </p:txBody>
      </p:sp>
    </p:spTree>
    <p:extLst>
      <p:ext uri="{BB962C8B-B14F-4D97-AF65-F5344CB8AC3E}">
        <p14:creationId xmlns:p14="http://schemas.microsoft.com/office/powerpoint/2010/main" val="2369542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304F560C-311F-50D4-6D70-02AB6F92B1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48945" y="2965335"/>
            <a:ext cx="3418587" cy="244184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CC23958-9980-7D5A-7C9B-8EB4C5C35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</a:t>
            </a:r>
            <a:r>
              <a:rPr lang="en-US" dirty="0" err="1"/>
              <a:t>Pega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E12180-EECE-AFAB-7BF3-CA9736500D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Enterprise AI decisioning and workflow automation</a:t>
            </a:r>
          </a:p>
          <a:p>
            <a:r>
              <a:rPr lang="en-US" dirty="0"/>
              <a:t>Pega Cloud (SaaS offering) </a:t>
            </a:r>
          </a:p>
          <a:p>
            <a:r>
              <a:rPr lang="en-US" b="1" dirty="0"/>
              <a:t>Awesome</a:t>
            </a:r>
            <a:r>
              <a:rPr lang="en-US" dirty="0"/>
              <a:t> place to work </a:t>
            </a:r>
            <a:r>
              <a:rPr lang="en-US" dirty="0">
                <a:sym typeface="Wingdings" pitchFamily="2" charset="2"/>
              </a:rPr>
              <a:t></a:t>
            </a:r>
          </a:p>
          <a:p>
            <a:r>
              <a:rPr lang="en-US" dirty="0">
                <a:sym typeface="Wingdings" pitchFamily="2" charset="2"/>
              </a:rPr>
              <a:t>Check us out! (QR code)</a:t>
            </a:r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8BE21DD-09DA-47D0-B001-7FD3372EF209}"/>
              </a:ext>
            </a:extLst>
          </p:cNvPr>
          <p:cNvCxnSpPr/>
          <p:nvPr/>
        </p:nvCxnSpPr>
        <p:spPr>
          <a:xfrm>
            <a:off x="388189" y="6461185"/>
            <a:ext cx="1096561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F1884775-9967-5B64-E6AE-E02D9450074A}"/>
              </a:ext>
            </a:extLst>
          </p:cNvPr>
          <p:cNvSpPr/>
          <p:nvPr/>
        </p:nvSpPr>
        <p:spPr>
          <a:xfrm>
            <a:off x="975142" y="6361738"/>
            <a:ext cx="258792" cy="224287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C9D4FA9-3E70-7B4B-75B7-E80B4BF9DB05}"/>
              </a:ext>
            </a:extLst>
          </p:cNvPr>
          <p:cNvSpPr/>
          <p:nvPr/>
        </p:nvSpPr>
        <p:spPr>
          <a:xfrm>
            <a:off x="2812571" y="6361738"/>
            <a:ext cx="258792" cy="2242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5EFBBF7-6DCC-0E7D-B64E-CB4C8C1243D8}"/>
              </a:ext>
            </a:extLst>
          </p:cNvPr>
          <p:cNvSpPr/>
          <p:nvPr/>
        </p:nvSpPr>
        <p:spPr>
          <a:xfrm>
            <a:off x="4848945" y="6361737"/>
            <a:ext cx="258792" cy="2242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A59D4E9-483A-6DA8-FA1B-D85CACE9E911}"/>
              </a:ext>
            </a:extLst>
          </p:cNvPr>
          <p:cNvSpPr/>
          <p:nvPr/>
        </p:nvSpPr>
        <p:spPr>
          <a:xfrm>
            <a:off x="6745588" y="6361736"/>
            <a:ext cx="258792" cy="2242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6D6F964-2D1B-2ED0-EA6F-6F9061569432}"/>
              </a:ext>
            </a:extLst>
          </p:cNvPr>
          <p:cNvSpPr/>
          <p:nvPr/>
        </p:nvSpPr>
        <p:spPr>
          <a:xfrm>
            <a:off x="8583017" y="6365807"/>
            <a:ext cx="258792" cy="2242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7228E92-BEFB-EEFA-BE10-0733F9667278}"/>
              </a:ext>
            </a:extLst>
          </p:cNvPr>
          <p:cNvSpPr/>
          <p:nvPr/>
        </p:nvSpPr>
        <p:spPr>
          <a:xfrm>
            <a:off x="10416670" y="6361736"/>
            <a:ext cx="258792" cy="2242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69AD5A-21FE-CADA-CD0A-93FC2C4E1696}"/>
              </a:ext>
            </a:extLst>
          </p:cNvPr>
          <p:cNvSpPr txBox="1"/>
          <p:nvPr/>
        </p:nvSpPr>
        <p:spPr>
          <a:xfrm>
            <a:off x="922722" y="6545353"/>
            <a:ext cx="36740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/>
              <a:t>Intro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C3F839-09DF-9FC5-027A-ED238A2D98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5507" y="2842053"/>
            <a:ext cx="2864022" cy="2864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2614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AAEA0B-2F67-A491-DC8A-0C063CB2D5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DCC56-110C-4ED5-0DCE-E4D5A3630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Macro: Conway’s Law                               </a:t>
            </a:r>
            <a:r>
              <a:rPr lang="en-US" sz="3400" i="1" dirty="0"/>
              <a:t>(applying it)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03D94EC-48B2-2D4C-AA18-4548A0EB02DB}"/>
              </a:ext>
            </a:extLst>
          </p:cNvPr>
          <p:cNvCxnSpPr/>
          <p:nvPr/>
        </p:nvCxnSpPr>
        <p:spPr>
          <a:xfrm>
            <a:off x="388189" y="6461185"/>
            <a:ext cx="1096561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BBEEC6FF-64BC-6457-F107-2747E54C28FE}"/>
              </a:ext>
            </a:extLst>
          </p:cNvPr>
          <p:cNvSpPr/>
          <p:nvPr/>
        </p:nvSpPr>
        <p:spPr>
          <a:xfrm>
            <a:off x="975142" y="6361738"/>
            <a:ext cx="258792" cy="22428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89A1911-EBFB-B7F4-9F69-F857BAACE285}"/>
              </a:ext>
            </a:extLst>
          </p:cNvPr>
          <p:cNvSpPr/>
          <p:nvPr/>
        </p:nvSpPr>
        <p:spPr>
          <a:xfrm>
            <a:off x="2812571" y="6361738"/>
            <a:ext cx="258792" cy="22428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B324BDE-7CD4-E6C0-F122-6594B027DB90}"/>
              </a:ext>
            </a:extLst>
          </p:cNvPr>
          <p:cNvSpPr/>
          <p:nvPr/>
        </p:nvSpPr>
        <p:spPr>
          <a:xfrm>
            <a:off x="4848945" y="6361737"/>
            <a:ext cx="258792" cy="224287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65F276-7BAB-998A-97EB-91320FD99526}"/>
              </a:ext>
            </a:extLst>
          </p:cNvPr>
          <p:cNvSpPr/>
          <p:nvPr/>
        </p:nvSpPr>
        <p:spPr>
          <a:xfrm>
            <a:off x="6745588" y="6361736"/>
            <a:ext cx="258792" cy="2242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7280E83-9B64-D013-E06B-881EF42BEAB8}"/>
              </a:ext>
            </a:extLst>
          </p:cNvPr>
          <p:cNvSpPr/>
          <p:nvPr/>
        </p:nvSpPr>
        <p:spPr>
          <a:xfrm>
            <a:off x="8583017" y="6365807"/>
            <a:ext cx="258792" cy="2242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3A7C6CD-5050-4FAD-A65D-999F93F8A8CA}"/>
              </a:ext>
            </a:extLst>
          </p:cNvPr>
          <p:cNvSpPr/>
          <p:nvPr/>
        </p:nvSpPr>
        <p:spPr>
          <a:xfrm>
            <a:off x="10416670" y="6361736"/>
            <a:ext cx="258792" cy="2242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E1794D2-F0C3-9F6A-4A96-61FB3DE0FB01}"/>
              </a:ext>
            </a:extLst>
          </p:cNvPr>
          <p:cNvSpPr txBox="1"/>
          <p:nvPr/>
        </p:nvSpPr>
        <p:spPr>
          <a:xfrm>
            <a:off x="4764995" y="6586023"/>
            <a:ext cx="42992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/>
              <a:t>Macro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F670A0A0-3845-A396-3183-C2EE7CE408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86066"/>
            <a:ext cx="10515600" cy="4351338"/>
          </a:xfrm>
        </p:spPr>
        <p:txBody>
          <a:bodyPr/>
          <a:lstStyle/>
          <a:p>
            <a:pPr algn="ctr"/>
            <a:endParaRPr lang="en-US" dirty="0"/>
          </a:p>
          <a:p>
            <a:pPr marL="0" indent="0" algn="ctr">
              <a:buNone/>
            </a:pPr>
            <a:r>
              <a:rPr lang="en-US" dirty="0"/>
              <a:t>“</a:t>
            </a:r>
            <a:r>
              <a:rPr lang="en-GB" dirty="0"/>
              <a:t>The Inverse Conway </a:t>
            </a:r>
            <a:r>
              <a:rPr lang="en-GB" dirty="0" err="1"/>
              <a:t>Maneuver</a:t>
            </a:r>
            <a:r>
              <a:rPr lang="en-GB" dirty="0"/>
              <a:t> (ICM) is a strategy where</a:t>
            </a:r>
            <a:r>
              <a:rPr lang="en-GB" b="1" dirty="0">
                <a:solidFill>
                  <a:srgbClr val="FF0000"/>
                </a:solidFill>
              </a:rPr>
              <a:t> an organization intentionally designs its team structure </a:t>
            </a:r>
            <a:r>
              <a:rPr lang="en-GB" dirty="0"/>
              <a:t>to achieve a desired system architecture” </a:t>
            </a:r>
          </a:p>
          <a:p>
            <a:pPr marL="0" indent="0" algn="ctr">
              <a:buNone/>
            </a:pPr>
            <a:endParaRPr lang="en-GB" dirty="0"/>
          </a:p>
          <a:p>
            <a:pPr marL="0" indent="0" algn="ctr">
              <a:buNone/>
            </a:pPr>
            <a:r>
              <a:rPr lang="en-GB" i="1" dirty="0"/>
              <a:t>	in other words..</a:t>
            </a:r>
          </a:p>
          <a:p>
            <a:pPr marL="0" indent="0" algn="ctr">
              <a:buNone/>
            </a:pPr>
            <a:endParaRPr lang="en-GB" dirty="0"/>
          </a:p>
          <a:p>
            <a:pPr marL="0" indent="0" algn="ctr">
              <a:buNone/>
            </a:pPr>
            <a:r>
              <a:rPr lang="en-GB" dirty="0"/>
              <a:t>“Organizations </a:t>
            </a:r>
            <a:r>
              <a:rPr lang="en-GB" b="1" dirty="0"/>
              <a:t>should evolve their team and organizational structure </a:t>
            </a:r>
            <a:r>
              <a:rPr lang="en-GB" dirty="0"/>
              <a:t>to achieve a desired architecture”</a:t>
            </a:r>
            <a:r>
              <a:rPr lang="en-GB" baseline="30000" dirty="0"/>
              <a:t>[5]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68900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46FCBC-FB77-28BC-1AA7-A4DE74A92B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10C15-778C-90CE-D04B-F1D10AE93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Macro: Conway’s Law                               </a:t>
            </a:r>
            <a:r>
              <a:rPr lang="en-US" sz="3400" i="1" dirty="0"/>
              <a:t>(applying it)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AAF6C0-CCF9-5DCE-7EE4-05F5166ECF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47467"/>
            <a:ext cx="10515600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The next year…</a:t>
            </a:r>
          </a:p>
          <a:p>
            <a:pPr marL="0" indent="0">
              <a:buNone/>
            </a:pPr>
            <a:endParaRPr lang="en-GB" b="1" dirty="0"/>
          </a:p>
          <a:p>
            <a:pPr>
              <a:buFontTx/>
              <a:buChar char="-"/>
            </a:pPr>
            <a:r>
              <a:rPr lang="en-GB" b="1" dirty="0"/>
              <a:t>All Teams</a:t>
            </a:r>
            <a:r>
              <a:rPr lang="en-GB" dirty="0"/>
              <a:t>:</a:t>
            </a:r>
          </a:p>
          <a:p>
            <a:pPr lvl="1">
              <a:buFontTx/>
              <a:buChar char="-"/>
            </a:pPr>
            <a:r>
              <a:rPr lang="en-GB" dirty="0"/>
              <a:t>Meet and agree to a common party theme based on data</a:t>
            </a:r>
          </a:p>
          <a:p>
            <a:pPr lvl="1">
              <a:buFontTx/>
              <a:buChar char="-"/>
            </a:pPr>
            <a:r>
              <a:rPr lang="en-GB" dirty="0"/>
              <a:t>Separate teams based on desired </a:t>
            </a:r>
            <a:r>
              <a:rPr lang="en-GB" b="1" dirty="0"/>
              <a:t>outcomes</a:t>
            </a:r>
          </a:p>
          <a:p>
            <a:pPr lvl="1">
              <a:buFontTx/>
              <a:buChar char="-"/>
            </a:pPr>
            <a:r>
              <a:rPr lang="en-GB" dirty="0"/>
              <a:t>Plan short </a:t>
            </a:r>
            <a:r>
              <a:rPr lang="en-GB" b="1" dirty="0"/>
              <a:t>feedback touchpoints </a:t>
            </a:r>
            <a:r>
              <a:rPr lang="en-GB" dirty="0"/>
              <a:t>between teams</a:t>
            </a:r>
          </a:p>
          <a:p>
            <a:pPr marL="457200" lvl="1" indent="0">
              <a:buNone/>
            </a:pPr>
            <a:endParaRPr lang="en-GB" dirty="0"/>
          </a:p>
          <a:p>
            <a:pPr>
              <a:buFontTx/>
              <a:buChar char="-"/>
            </a:pPr>
            <a:r>
              <a:rPr lang="en-GB" b="1" dirty="0"/>
              <a:t>New teams:</a:t>
            </a:r>
          </a:p>
          <a:p>
            <a:pPr lvl="1">
              <a:buFontTx/>
              <a:buChar char="-"/>
            </a:pPr>
            <a:r>
              <a:rPr lang="en-GB" b="1" dirty="0"/>
              <a:t>Team 1:</a:t>
            </a:r>
            <a:r>
              <a:rPr lang="en-GB" dirty="0"/>
              <a:t> Cake and Decorations</a:t>
            </a:r>
          </a:p>
          <a:p>
            <a:pPr lvl="1">
              <a:buFontTx/>
              <a:buChar char="-"/>
            </a:pPr>
            <a:r>
              <a:rPr lang="en-GB" b="1" dirty="0"/>
              <a:t>Team 2: </a:t>
            </a:r>
            <a:r>
              <a:rPr lang="en-GB" dirty="0"/>
              <a:t>Music and Entertainment</a:t>
            </a:r>
          </a:p>
          <a:p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C269800-4FF6-2B66-3F0C-5C8674CCA9BC}"/>
              </a:ext>
            </a:extLst>
          </p:cNvPr>
          <p:cNvCxnSpPr/>
          <p:nvPr/>
        </p:nvCxnSpPr>
        <p:spPr>
          <a:xfrm>
            <a:off x="388189" y="6461185"/>
            <a:ext cx="1096561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E2DBE751-F565-5145-5D8E-4DD889260A98}"/>
              </a:ext>
            </a:extLst>
          </p:cNvPr>
          <p:cNvSpPr/>
          <p:nvPr/>
        </p:nvSpPr>
        <p:spPr>
          <a:xfrm>
            <a:off x="975142" y="6361738"/>
            <a:ext cx="258792" cy="22428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C913179-BFD5-34AC-4E9B-22631023A6EE}"/>
              </a:ext>
            </a:extLst>
          </p:cNvPr>
          <p:cNvSpPr/>
          <p:nvPr/>
        </p:nvSpPr>
        <p:spPr>
          <a:xfrm>
            <a:off x="2812571" y="6361738"/>
            <a:ext cx="258792" cy="22428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2EF9F72-787A-5A42-BDE4-86E1D8DC19DE}"/>
              </a:ext>
            </a:extLst>
          </p:cNvPr>
          <p:cNvSpPr/>
          <p:nvPr/>
        </p:nvSpPr>
        <p:spPr>
          <a:xfrm>
            <a:off x="4848945" y="6361737"/>
            <a:ext cx="258792" cy="224287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64C02D4-5C68-9561-0097-1465A21B3773}"/>
              </a:ext>
            </a:extLst>
          </p:cNvPr>
          <p:cNvSpPr/>
          <p:nvPr/>
        </p:nvSpPr>
        <p:spPr>
          <a:xfrm>
            <a:off x="6745588" y="6361736"/>
            <a:ext cx="258792" cy="2242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05B96BB-D916-6DB1-3D2E-DCFCF3289EBC}"/>
              </a:ext>
            </a:extLst>
          </p:cNvPr>
          <p:cNvSpPr/>
          <p:nvPr/>
        </p:nvSpPr>
        <p:spPr>
          <a:xfrm>
            <a:off x="8583017" y="6365807"/>
            <a:ext cx="258792" cy="2242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0700587-C44E-CC1E-656F-EBC0B7212BFF}"/>
              </a:ext>
            </a:extLst>
          </p:cNvPr>
          <p:cNvSpPr/>
          <p:nvPr/>
        </p:nvSpPr>
        <p:spPr>
          <a:xfrm>
            <a:off x="10416670" y="6361736"/>
            <a:ext cx="258792" cy="2242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5CB213B-2CBB-9611-647C-8725BBD00318}"/>
              </a:ext>
            </a:extLst>
          </p:cNvPr>
          <p:cNvSpPr txBox="1"/>
          <p:nvPr/>
        </p:nvSpPr>
        <p:spPr>
          <a:xfrm>
            <a:off x="4764995" y="6586023"/>
            <a:ext cx="42992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/>
              <a:t>Macro</a:t>
            </a:r>
          </a:p>
        </p:txBody>
      </p:sp>
    </p:spTree>
    <p:extLst>
      <p:ext uri="{BB962C8B-B14F-4D97-AF65-F5344CB8AC3E}">
        <p14:creationId xmlns:p14="http://schemas.microsoft.com/office/powerpoint/2010/main" val="1299959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90BD59-8283-CC92-788C-2CAB3E9C90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C54B9-9546-46DD-0DDB-FA62D3A00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Macro: Conway’s Law</a:t>
            </a:r>
            <a:r>
              <a:rPr lang="en-US" i="1" dirty="0"/>
              <a:t>                               </a:t>
            </a:r>
            <a:r>
              <a:rPr lang="en-US" sz="3400" i="1" dirty="0"/>
              <a:t>(applying it)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60D777-7A79-6E16-3F30-C7E075E3CD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6966857" cy="4351338"/>
          </a:xfrm>
        </p:spPr>
        <p:txBody>
          <a:bodyPr>
            <a:normAutofit/>
          </a:bodyPr>
          <a:lstStyle/>
          <a:p>
            <a:endParaRPr lang="en-GB" dirty="0"/>
          </a:p>
          <a:p>
            <a:pPr>
              <a:buFontTx/>
              <a:buChar char="-"/>
            </a:pPr>
            <a:r>
              <a:rPr lang="en-GB" b="1" dirty="0"/>
              <a:t>Team 1: </a:t>
            </a:r>
            <a:r>
              <a:rPr lang="en-GB" dirty="0"/>
              <a:t>Based on the data shared by the “Music and Entertainment” team about the attendees’ musical preference, they go to the local shop and ask for a country-themed cake.</a:t>
            </a:r>
          </a:p>
          <a:p>
            <a:pPr>
              <a:buFontTx/>
              <a:buChar char="-"/>
            </a:pPr>
            <a:endParaRPr lang="en-GB" dirty="0"/>
          </a:p>
          <a:p>
            <a:pPr>
              <a:buFontTx/>
              <a:buChar char="-"/>
            </a:pPr>
            <a:r>
              <a:rPr lang="en-GB" dirty="0"/>
              <a:t>In the same place, they find matching themed decor and strike a deal.</a:t>
            </a:r>
          </a:p>
          <a:p>
            <a:endParaRPr lang="en-GB" dirty="0"/>
          </a:p>
          <a:p>
            <a:endParaRPr lang="en-GB" dirty="0"/>
          </a:p>
          <a:p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909EA72-0E9F-8129-FFE0-F566883E5745}"/>
              </a:ext>
            </a:extLst>
          </p:cNvPr>
          <p:cNvCxnSpPr/>
          <p:nvPr/>
        </p:nvCxnSpPr>
        <p:spPr>
          <a:xfrm>
            <a:off x="388189" y="6461185"/>
            <a:ext cx="1096561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0B426CB3-BCFE-A004-33C1-952B9CA7B6C2}"/>
              </a:ext>
            </a:extLst>
          </p:cNvPr>
          <p:cNvSpPr/>
          <p:nvPr/>
        </p:nvSpPr>
        <p:spPr>
          <a:xfrm>
            <a:off x="975142" y="6361738"/>
            <a:ext cx="258792" cy="22428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47AACC8-FB62-926F-CC92-D490A2402542}"/>
              </a:ext>
            </a:extLst>
          </p:cNvPr>
          <p:cNvSpPr/>
          <p:nvPr/>
        </p:nvSpPr>
        <p:spPr>
          <a:xfrm>
            <a:off x="2812571" y="6361738"/>
            <a:ext cx="258792" cy="22428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DF6CE31-AE76-D7ED-A228-F350D9F38F5B}"/>
              </a:ext>
            </a:extLst>
          </p:cNvPr>
          <p:cNvSpPr/>
          <p:nvPr/>
        </p:nvSpPr>
        <p:spPr>
          <a:xfrm>
            <a:off x="4848945" y="6361737"/>
            <a:ext cx="258792" cy="224287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FD303B0-EE9D-6BD4-7F9C-22C6FB6BB6C6}"/>
              </a:ext>
            </a:extLst>
          </p:cNvPr>
          <p:cNvSpPr/>
          <p:nvPr/>
        </p:nvSpPr>
        <p:spPr>
          <a:xfrm>
            <a:off x="6745588" y="6361736"/>
            <a:ext cx="258792" cy="2242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4D4398-0923-4AD9-5D61-A73DE0650F16}"/>
              </a:ext>
            </a:extLst>
          </p:cNvPr>
          <p:cNvSpPr/>
          <p:nvPr/>
        </p:nvSpPr>
        <p:spPr>
          <a:xfrm>
            <a:off x="8583017" y="6365807"/>
            <a:ext cx="258792" cy="2242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E17BDD6-093F-E96E-B759-398F16AC7CC4}"/>
              </a:ext>
            </a:extLst>
          </p:cNvPr>
          <p:cNvSpPr/>
          <p:nvPr/>
        </p:nvSpPr>
        <p:spPr>
          <a:xfrm>
            <a:off x="10416670" y="6361736"/>
            <a:ext cx="258792" cy="2242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C412A20-406A-5845-D556-C760857525E5}"/>
              </a:ext>
            </a:extLst>
          </p:cNvPr>
          <p:cNvSpPr txBox="1"/>
          <p:nvPr/>
        </p:nvSpPr>
        <p:spPr>
          <a:xfrm>
            <a:off x="4764995" y="6586023"/>
            <a:ext cx="42992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/>
              <a:t>Macro</a:t>
            </a:r>
          </a:p>
        </p:txBody>
      </p:sp>
      <p:pic>
        <p:nvPicPr>
          <p:cNvPr id="4098" name="Picture 2" descr="Country wedding cake">
            <a:extLst>
              <a:ext uri="{FF2B5EF4-FFF2-40B4-BE49-F238E27FC236}">
                <a16:creationId xmlns:a16="http://schemas.microsoft.com/office/drawing/2014/main" id="{117524ED-ACDB-E13E-D657-6EE5300D50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143"/>
          <a:stretch/>
        </p:blipFill>
        <p:spPr bwMode="auto">
          <a:xfrm>
            <a:off x="7805057" y="1910047"/>
            <a:ext cx="3399495" cy="3912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1890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2F3CF9-FF57-2149-D8DC-DB99E8956E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2551A-DCB1-5A07-B0F3-BCCED50A4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Macro: Conway’s Law                               </a:t>
            </a:r>
            <a:r>
              <a:rPr lang="en-US" sz="3400" i="1" dirty="0"/>
              <a:t>(applying it)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CD25A8-2C58-36D0-B818-D7B69853C9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47467"/>
            <a:ext cx="10515599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b="1" dirty="0"/>
          </a:p>
          <a:p>
            <a:pPr>
              <a:buFontTx/>
              <a:buChar char="-"/>
            </a:pPr>
            <a:r>
              <a:rPr lang="en-GB" b="1" dirty="0"/>
              <a:t>Team 2</a:t>
            </a:r>
            <a:r>
              <a:rPr lang="en-GB" dirty="0"/>
              <a:t>: After review from the ”Cake and Decor” team, they remove songs from the playlist that were not appropriate for the party (there will be children there!)</a:t>
            </a:r>
          </a:p>
          <a:p>
            <a:pPr>
              <a:buFontTx/>
              <a:buChar char="-"/>
            </a:pPr>
            <a:endParaRPr lang="en-GB" dirty="0"/>
          </a:p>
          <a:p>
            <a:pPr>
              <a:buFontTx/>
              <a:buChar char="-"/>
            </a:pPr>
            <a:r>
              <a:rPr lang="en-GB" dirty="0"/>
              <a:t>Based on that exchange, they also add a “police &amp; bandits” activity for the kids.</a:t>
            </a:r>
          </a:p>
          <a:p>
            <a:endParaRPr lang="en-GB" dirty="0"/>
          </a:p>
          <a:p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0C5373C-CFDC-A50E-5F15-395260C50278}"/>
              </a:ext>
            </a:extLst>
          </p:cNvPr>
          <p:cNvCxnSpPr/>
          <p:nvPr/>
        </p:nvCxnSpPr>
        <p:spPr>
          <a:xfrm>
            <a:off x="388189" y="6461185"/>
            <a:ext cx="1096561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498263BA-A254-CC2B-174B-44F7F62A1EC2}"/>
              </a:ext>
            </a:extLst>
          </p:cNvPr>
          <p:cNvSpPr/>
          <p:nvPr/>
        </p:nvSpPr>
        <p:spPr>
          <a:xfrm>
            <a:off x="975142" y="6361738"/>
            <a:ext cx="258792" cy="22428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E09ED22-4DA4-A331-189F-309332EEEB51}"/>
              </a:ext>
            </a:extLst>
          </p:cNvPr>
          <p:cNvSpPr/>
          <p:nvPr/>
        </p:nvSpPr>
        <p:spPr>
          <a:xfrm>
            <a:off x="2812571" y="6361738"/>
            <a:ext cx="258792" cy="22428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A4BCC91-A3FB-6125-C475-3C67334EBE29}"/>
              </a:ext>
            </a:extLst>
          </p:cNvPr>
          <p:cNvSpPr/>
          <p:nvPr/>
        </p:nvSpPr>
        <p:spPr>
          <a:xfrm>
            <a:off x="4848945" y="6361737"/>
            <a:ext cx="258792" cy="224287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8A71C62-B719-C2A0-BBC2-10DC3C566C9E}"/>
              </a:ext>
            </a:extLst>
          </p:cNvPr>
          <p:cNvSpPr/>
          <p:nvPr/>
        </p:nvSpPr>
        <p:spPr>
          <a:xfrm>
            <a:off x="6745588" y="6361736"/>
            <a:ext cx="258792" cy="2242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4232FFD-A3AE-AF9D-FD33-3C968BB84317}"/>
              </a:ext>
            </a:extLst>
          </p:cNvPr>
          <p:cNvSpPr/>
          <p:nvPr/>
        </p:nvSpPr>
        <p:spPr>
          <a:xfrm>
            <a:off x="8583017" y="6365807"/>
            <a:ext cx="258792" cy="2242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A6AC7C-A0C8-FEFD-A1FF-33BFC8D7A9E3}"/>
              </a:ext>
            </a:extLst>
          </p:cNvPr>
          <p:cNvSpPr/>
          <p:nvPr/>
        </p:nvSpPr>
        <p:spPr>
          <a:xfrm>
            <a:off x="10416670" y="6361736"/>
            <a:ext cx="258792" cy="2242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610B909-6823-5C40-5E6B-C9ADF104EFCF}"/>
              </a:ext>
            </a:extLst>
          </p:cNvPr>
          <p:cNvSpPr txBox="1"/>
          <p:nvPr/>
        </p:nvSpPr>
        <p:spPr>
          <a:xfrm>
            <a:off x="4764995" y="6586023"/>
            <a:ext cx="42992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/>
              <a:t>Macro</a:t>
            </a:r>
          </a:p>
        </p:txBody>
      </p:sp>
    </p:spTree>
    <p:extLst>
      <p:ext uri="{BB962C8B-B14F-4D97-AF65-F5344CB8AC3E}">
        <p14:creationId xmlns:p14="http://schemas.microsoft.com/office/powerpoint/2010/main" val="2800142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8667E5-E19A-3558-6F39-91DF124809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F05E5-4162-F972-448F-281DEA413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Macro: Conway’s Law                               </a:t>
            </a:r>
            <a:r>
              <a:rPr lang="en-US" sz="3400" i="1" dirty="0"/>
              <a:t>(applying it)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D01857-6D91-7B46-3187-823C4A5806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32390" y="1692939"/>
            <a:ext cx="6293346" cy="2753111"/>
          </a:xfrm>
        </p:spPr>
        <p:txBody>
          <a:bodyPr>
            <a:normAutofit/>
          </a:bodyPr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b="1" dirty="0"/>
              <a:t>Result: </a:t>
            </a:r>
            <a:endParaRPr lang="en-GB" dirty="0"/>
          </a:p>
          <a:p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593544B-1FBE-5EB2-26FD-1096EAA1AB05}"/>
              </a:ext>
            </a:extLst>
          </p:cNvPr>
          <p:cNvCxnSpPr/>
          <p:nvPr/>
        </p:nvCxnSpPr>
        <p:spPr>
          <a:xfrm>
            <a:off x="388189" y="6461185"/>
            <a:ext cx="1096561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75F5975C-3993-283E-6AEC-DED9DEEEEBDD}"/>
              </a:ext>
            </a:extLst>
          </p:cNvPr>
          <p:cNvSpPr/>
          <p:nvPr/>
        </p:nvSpPr>
        <p:spPr>
          <a:xfrm>
            <a:off x="975142" y="6361738"/>
            <a:ext cx="258792" cy="22428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BFF4120-7995-F259-85AE-10119726C36D}"/>
              </a:ext>
            </a:extLst>
          </p:cNvPr>
          <p:cNvSpPr/>
          <p:nvPr/>
        </p:nvSpPr>
        <p:spPr>
          <a:xfrm>
            <a:off x="2812571" y="6361738"/>
            <a:ext cx="258792" cy="22428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0167451-E36B-C0D4-B325-E957C70AB8BE}"/>
              </a:ext>
            </a:extLst>
          </p:cNvPr>
          <p:cNvSpPr/>
          <p:nvPr/>
        </p:nvSpPr>
        <p:spPr>
          <a:xfrm>
            <a:off x="4848945" y="6361737"/>
            <a:ext cx="258792" cy="224287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E3072F9-CFCA-92A3-D220-EEAC1060F183}"/>
              </a:ext>
            </a:extLst>
          </p:cNvPr>
          <p:cNvSpPr/>
          <p:nvPr/>
        </p:nvSpPr>
        <p:spPr>
          <a:xfrm>
            <a:off x="6745588" y="6361736"/>
            <a:ext cx="258792" cy="2242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D5EAEC2-7C47-C583-E47B-FEDAC5E5AE64}"/>
              </a:ext>
            </a:extLst>
          </p:cNvPr>
          <p:cNvSpPr/>
          <p:nvPr/>
        </p:nvSpPr>
        <p:spPr>
          <a:xfrm>
            <a:off x="8583017" y="6365807"/>
            <a:ext cx="258792" cy="2242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C436EDF-E000-E3F0-AE8F-A684028D7F20}"/>
              </a:ext>
            </a:extLst>
          </p:cNvPr>
          <p:cNvSpPr/>
          <p:nvPr/>
        </p:nvSpPr>
        <p:spPr>
          <a:xfrm>
            <a:off x="10416670" y="6361736"/>
            <a:ext cx="258792" cy="2242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336EBF-51C8-803A-7161-2230BA741325}"/>
              </a:ext>
            </a:extLst>
          </p:cNvPr>
          <p:cNvSpPr txBox="1"/>
          <p:nvPr/>
        </p:nvSpPr>
        <p:spPr>
          <a:xfrm>
            <a:off x="4764995" y="6586023"/>
            <a:ext cx="42992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/>
              <a:t>Macro</a:t>
            </a:r>
          </a:p>
        </p:txBody>
      </p:sp>
      <p:pic>
        <p:nvPicPr>
          <p:cNvPr id="8194" name="Picture 2" descr="Room to Inspire">
            <a:extLst>
              <a:ext uri="{FF2B5EF4-FFF2-40B4-BE49-F238E27FC236}">
                <a16:creationId xmlns:a16="http://schemas.microsoft.com/office/drawing/2014/main" id="{BC810602-C360-1CEA-2009-CCCF58D6F5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438" y="1604512"/>
            <a:ext cx="4614298" cy="4339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13977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BEACF5-ABF5-2B59-AB85-16C31E5099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D5EEAD-5107-C2E6-8C28-332326FD4B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Macro: Conway’s Law                                </a:t>
            </a:r>
            <a:r>
              <a:rPr lang="en-US" sz="3400" i="1" dirty="0"/>
              <a:t>(takeaway)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C0FD32-45CF-1A92-50BC-A9937E2589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47467"/>
            <a:ext cx="10515600" cy="4351338"/>
          </a:xfrm>
        </p:spPr>
        <p:txBody>
          <a:bodyPr>
            <a:normAutofit/>
          </a:bodyPr>
          <a:lstStyle/>
          <a:p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“The first step in dealing with Conway's Law is know </a:t>
            </a:r>
            <a:r>
              <a:rPr lang="en-GB" u="sng" dirty="0">
                <a:solidFill>
                  <a:srgbClr val="FF0000"/>
                </a:solidFill>
              </a:rPr>
              <a:t>not</a:t>
            </a:r>
            <a:r>
              <a:rPr lang="en-GB" dirty="0"/>
              <a:t> to fight it.”</a:t>
            </a:r>
            <a:r>
              <a:rPr lang="en-GB" baseline="30000" dirty="0"/>
              <a:t>[6]</a:t>
            </a:r>
          </a:p>
          <a:p>
            <a:pPr marL="0" indent="0" algn="r">
              <a:buNone/>
            </a:pPr>
            <a:endParaRPr lang="en-GB" sz="2000" i="1" dirty="0"/>
          </a:p>
          <a:p>
            <a:pPr marL="0" indent="0" algn="r">
              <a:buNone/>
            </a:pPr>
            <a:r>
              <a:rPr lang="en-GB" sz="2000" i="1" dirty="0"/>
              <a:t>(Martin Fowler, 2022)</a:t>
            </a:r>
          </a:p>
          <a:p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27D3E0B-D0DF-6CB1-7737-CBB57C018004}"/>
              </a:ext>
            </a:extLst>
          </p:cNvPr>
          <p:cNvCxnSpPr/>
          <p:nvPr/>
        </p:nvCxnSpPr>
        <p:spPr>
          <a:xfrm>
            <a:off x="388189" y="6461185"/>
            <a:ext cx="1096561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59077428-B1CA-C3A5-7FF1-029C6899F9F7}"/>
              </a:ext>
            </a:extLst>
          </p:cNvPr>
          <p:cNvSpPr/>
          <p:nvPr/>
        </p:nvSpPr>
        <p:spPr>
          <a:xfrm>
            <a:off x="975142" y="6361738"/>
            <a:ext cx="258792" cy="22428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D7EB6BE-3B1A-0BB1-9615-62CED21199F9}"/>
              </a:ext>
            </a:extLst>
          </p:cNvPr>
          <p:cNvSpPr/>
          <p:nvPr/>
        </p:nvSpPr>
        <p:spPr>
          <a:xfrm>
            <a:off x="2812571" y="6361738"/>
            <a:ext cx="258792" cy="22428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3EAD8B9-6FCA-002C-FAF7-F002068BCADA}"/>
              </a:ext>
            </a:extLst>
          </p:cNvPr>
          <p:cNvSpPr/>
          <p:nvPr/>
        </p:nvSpPr>
        <p:spPr>
          <a:xfrm>
            <a:off x="4848945" y="6361737"/>
            <a:ext cx="258792" cy="224287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54F669-0074-5FED-B8DF-7013F9295DE9}"/>
              </a:ext>
            </a:extLst>
          </p:cNvPr>
          <p:cNvSpPr/>
          <p:nvPr/>
        </p:nvSpPr>
        <p:spPr>
          <a:xfrm>
            <a:off x="6745588" y="6361736"/>
            <a:ext cx="258792" cy="2242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587F311-0B90-46D2-6A77-A3A4D15F4A8A}"/>
              </a:ext>
            </a:extLst>
          </p:cNvPr>
          <p:cNvSpPr/>
          <p:nvPr/>
        </p:nvSpPr>
        <p:spPr>
          <a:xfrm>
            <a:off x="8583017" y="6365807"/>
            <a:ext cx="258792" cy="2242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892269C-D218-0500-8861-8984DB7B073B}"/>
              </a:ext>
            </a:extLst>
          </p:cNvPr>
          <p:cNvSpPr/>
          <p:nvPr/>
        </p:nvSpPr>
        <p:spPr>
          <a:xfrm>
            <a:off x="10416670" y="6361736"/>
            <a:ext cx="258792" cy="2242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D8C7BA8-9B51-8304-A6A5-4CEDA6BFC94C}"/>
              </a:ext>
            </a:extLst>
          </p:cNvPr>
          <p:cNvSpPr txBox="1"/>
          <p:nvPr/>
        </p:nvSpPr>
        <p:spPr>
          <a:xfrm>
            <a:off x="4763378" y="6581374"/>
            <a:ext cx="42992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/>
              <a:t>Macro</a:t>
            </a:r>
          </a:p>
        </p:txBody>
      </p:sp>
    </p:spTree>
    <p:extLst>
      <p:ext uri="{BB962C8B-B14F-4D97-AF65-F5344CB8AC3E}">
        <p14:creationId xmlns:p14="http://schemas.microsoft.com/office/powerpoint/2010/main" val="21171960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5714F6-7802-5B29-44FD-9C55C1A8E4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4CD08A-4C88-D661-73C9-7A439F3C0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Macro: Breaking down team roles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9275FE-E9AA-E324-D05C-D8C070DC42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3934" y="2902614"/>
            <a:ext cx="8944155" cy="90594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dirty="0"/>
              <a:t> How does that silly story translate to a real-world scenario?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C9A234B-8BAA-8BD7-D47A-CD4D2C72B095}"/>
              </a:ext>
            </a:extLst>
          </p:cNvPr>
          <p:cNvCxnSpPr/>
          <p:nvPr/>
        </p:nvCxnSpPr>
        <p:spPr>
          <a:xfrm>
            <a:off x="388189" y="6461185"/>
            <a:ext cx="1096561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C465E9B3-DA79-440C-6CA6-CD4D160B04E1}"/>
              </a:ext>
            </a:extLst>
          </p:cNvPr>
          <p:cNvSpPr/>
          <p:nvPr/>
        </p:nvSpPr>
        <p:spPr>
          <a:xfrm>
            <a:off x="975142" y="6361738"/>
            <a:ext cx="258792" cy="22428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2FA58F5-798E-FD9D-90FD-94EBACAB2DFC}"/>
              </a:ext>
            </a:extLst>
          </p:cNvPr>
          <p:cNvSpPr/>
          <p:nvPr/>
        </p:nvSpPr>
        <p:spPr>
          <a:xfrm>
            <a:off x="2812571" y="6361738"/>
            <a:ext cx="258792" cy="22428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D6C72DF-33E6-5CA7-D23C-928FF359DC4A}"/>
              </a:ext>
            </a:extLst>
          </p:cNvPr>
          <p:cNvSpPr/>
          <p:nvPr/>
        </p:nvSpPr>
        <p:spPr>
          <a:xfrm>
            <a:off x="4848945" y="6361737"/>
            <a:ext cx="258792" cy="224287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E6911ED-0B74-F445-42C9-AB483C958A56}"/>
              </a:ext>
            </a:extLst>
          </p:cNvPr>
          <p:cNvSpPr/>
          <p:nvPr/>
        </p:nvSpPr>
        <p:spPr>
          <a:xfrm>
            <a:off x="6745588" y="6361736"/>
            <a:ext cx="258792" cy="2242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8A4A2E6-4DCB-4D43-8B0B-D2CBC2C15A2B}"/>
              </a:ext>
            </a:extLst>
          </p:cNvPr>
          <p:cNvSpPr/>
          <p:nvPr/>
        </p:nvSpPr>
        <p:spPr>
          <a:xfrm>
            <a:off x="8583017" y="6365807"/>
            <a:ext cx="258792" cy="2242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6B754AF-BD71-AF2F-9E1E-58F2DB22454B}"/>
              </a:ext>
            </a:extLst>
          </p:cNvPr>
          <p:cNvSpPr/>
          <p:nvPr/>
        </p:nvSpPr>
        <p:spPr>
          <a:xfrm>
            <a:off x="10416670" y="6361736"/>
            <a:ext cx="258792" cy="2242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89A31E-E105-DFD7-559F-61F4D817AA97}"/>
              </a:ext>
            </a:extLst>
          </p:cNvPr>
          <p:cNvSpPr txBox="1"/>
          <p:nvPr/>
        </p:nvSpPr>
        <p:spPr>
          <a:xfrm>
            <a:off x="4763378" y="6581465"/>
            <a:ext cx="42992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/>
              <a:t>Macro</a:t>
            </a:r>
          </a:p>
        </p:txBody>
      </p:sp>
    </p:spTree>
    <p:extLst>
      <p:ext uri="{BB962C8B-B14F-4D97-AF65-F5344CB8AC3E}">
        <p14:creationId xmlns:p14="http://schemas.microsoft.com/office/powerpoint/2010/main" val="342738890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9A58E3-E1B4-01B2-477E-120DEBBBBC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3CC9FC-56CB-FE54-946E-E924D2B9FD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Macro: Breaking down team roles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1D921C5-E1EC-AC91-8F6F-4F2F38055D9B}"/>
              </a:ext>
            </a:extLst>
          </p:cNvPr>
          <p:cNvCxnSpPr/>
          <p:nvPr/>
        </p:nvCxnSpPr>
        <p:spPr>
          <a:xfrm>
            <a:off x="388189" y="6461185"/>
            <a:ext cx="1096561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72194677-6CF5-531B-0A67-C2557312F46F}"/>
              </a:ext>
            </a:extLst>
          </p:cNvPr>
          <p:cNvSpPr/>
          <p:nvPr/>
        </p:nvSpPr>
        <p:spPr>
          <a:xfrm>
            <a:off x="975142" y="6361738"/>
            <a:ext cx="258792" cy="22428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36F9312-E31D-940A-8000-100F10310323}"/>
              </a:ext>
            </a:extLst>
          </p:cNvPr>
          <p:cNvSpPr/>
          <p:nvPr/>
        </p:nvSpPr>
        <p:spPr>
          <a:xfrm>
            <a:off x="2812571" y="6361738"/>
            <a:ext cx="258792" cy="22428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71A7142-4860-EF4F-06D1-054B117A7570}"/>
              </a:ext>
            </a:extLst>
          </p:cNvPr>
          <p:cNvSpPr/>
          <p:nvPr/>
        </p:nvSpPr>
        <p:spPr>
          <a:xfrm>
            <a:off x="4848945" y="6361737"/>
            <a:ext cx="258792" cy="224287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A131CF4-7384-4D0B-FB89-DE48E784613D}"/>
              </a:ext>
            </a:extLst>
          </p:cNvPr>
          <p:cNvSpPr/>
          <p:nvPr/>
        </p:nvSpPr>
        <p:spPr>
          <a:xfrm>
            <a:off x="6745588" y="6361736"/>
            <a:ext cx="258792" cy="2242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A7F5F05-A52B-FF12-937A-D8D5A77FB49E}"/>
              </a:ext>
            </a:extLst>
          </p:cNvPr>
          <p:cNvSpPr/>
          <p:nvPr/>
        </p:nvSpPr>
        <p:spPr>
          <a:xfrm>
            <a:off x="8583017" y="6365807"/>
            <a:ext cx="258792" cy="2242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7C7E9D9-4EA9-D2E2-3F5E-85116CCA61A9}"/>
              </a:ext>
            </a:extLst>
          </p:cNvPr>
          <p:cNvSpPr/>
          <p:nvPr/>
        </p:nvSpPr>
        <p:spPr>
          <a:xfrm>
            <a:off x="10416670" y="6361736"/>
            <a:ext cx="258792" cy="2242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8DFB352-3FAF-4B6F-8E94-6ABB9CB716F7}"/>
              </a:ext>
            </a:extLst>
          </p:cNvPr>
          <p:cNvSpPr txBox="1"/>
          <p:nvPr/>
        </p:nvSpPr>
        <p:spPr>
          <a:xfrm>
            <a:off x="4764995" y="6586023"/>
            <a:ext cx="42992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/>
              <a:t>Macro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DDF6D0F3-EA09-13B8-1FBA-99E8828D99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Typically, dev teams are separated by </a:t>
            </a:r>
            <a:r>
              <a:rPr lang="en-US" b="1" dirty="0">
                <a:solidFill>
                  <a:srgbClr val="FF0000"/>
                </a:solidFill>
              </a:rPr>
              <a:t>function</a:t>
            </a:r>
            <a:r>
              <a:rPr lang="en-US" dirty="0"/>
              <a:t>:</a:t>
            </a:r>
          </a:p>
          <a:p>
            <a:endParaRPr lang="en-US" dirty="0"/>
          </a:p>
          <a:p>
            <a:r>
              <a:rPr lang="en-GB" b="1" dirty="0"/>
              <a:t>Frontend, Backend, DB, QA, Ops, Support, etc…</a:t>
            </a:r>
          </a:p>
          <a:p>
            <a:pPr marL="0" indent="0">
              <a:buNone/>
            </a:pPr>
            <a:endParaRPr lang="en-GB" sz="2400" b="1" dirty="0"/>
          </a:p>
          <a:p>
            <a:pPr marL="0" indent="0">
              <a:buNone/>
            </a:pPr>
            <a:r>
              <a:rPr lang="en-US" dirty="0"/>
              <a:t>Or sometimes by </a:t>
            </a:r>
            <a:r>
              <a:rPr lang="en-US" b="1" dirty="0">
                <a:solidFill>
                  <a:srgbClr val="FF0000"/>
                </a:solidFill>
              </a:rPr>
              <a:t>component/feature</a:t>
            </a:r>
            <a:r>
              <a:rPr lang="en-US" dirty="0"/>
              <a:t>: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b="1" dirty="0"/>
              <a:t>Search Engine, Authentication, Logging and Monitoring, </a:t>
            </a:r>
            <a:r>
              <a:rPr lang="en-US" b="1" dirty="0" err="1"/>
              <a:t>etc</a:t>
            </a:r>
            <a:r>
              <a:rPr lang="en-US" b="1" dirty="0"/>
              <a:t>…</a:t>
            </a:r>
          </a:p>
          <a:p>
            <a:pPr marL="0" indent="0">
              <a:buNone/>
            </a:pPr>
            <a:endParaRPr lang="en-US" dirty="0"/>
          </a:p>
          <a:p>
            <a:pPr>
              <a:buFont typeface="+mj-lt"/>
              <a:buAutoNum type="arabicPeriod"/>
            </a:pPr>
            <a:endParaRPr lang="en-GB" sz="2400" b="1" dirty="0"/>
          </a:p>
          <a:p>
            <a:pPr>
              <a:buFont typeface="+mj-lt"/>
              <a:buAutoNum type="arabicPeriod"/>
            </a:pPr>
            <a:endParaRPr lang="en-GB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5048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53FFD2-DE8E-420F-B65F-78AD0FF4BE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4D061-B472-5766-180C-E155D846F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Macro: Breaking down team roles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DE58691-FF2D-81B6-2097-46C11A08BA48}"/>
              </a:ext>
            </a:extLst>
          </p:cNvPr>
          <p:cNvCxnSpPr/>
          <p:nvPr/>
        </p:nvCxnSpPr>
        <p:spPr>
          <a:xfrm>
            <a:off x="388189" y="6461185"/>
            <a:ext cx="1096561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1838CF1D-648D-9A49-7FAE-265E7C633496}"/>
              </a:ext>
            </a:extLst>
          </p:cNvPr>
          <p:cNvSpPr/>
          <p:nvPr/>
        </p:nvSpPr>
        <p:spPr>
          <a:xfrm>
            <a:off x="975142" y="6361738"/>
            <a:ext cx="258792" cy="22428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9D82037-A872-E74F-990E-EB2CF85939DC}"/>
              </a:ext>
            </a:extLst>
          </p:cNvPr>
          <p:cNvSpPr/>
          <p:nvPr/>
        </p:nvSpPr>
        <p:spPr>
          <a:xfrm>
            <a:off x="2812571" y="6361738"/>
            <a:ext cx="258792" cy="22428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F329E6E-9A46-076E-48F1-85DF246FE8B6}"/>
              </a:ext>
            </a:extLst>
          </p:cNvPr>
          <p:cNvSpPr/>
          <p:nvPr/>
        </p:nvSpPr>
        <p:spPr>
          <a:xfrm>
            <a:off x="4848945" y="6361737"/>
            <a:ext cx="258792" cy="224287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F1DB75B-3B01-F3EE-4CAE-71168BC9E963}"/>
              </a:ext>
            </a:extLst>
          </p:cNvPr>
          <p:cNvSpPr/>
          <p:nvPr/>
        </p:nvSpPr>
        <p:spPr>
          <a:xfrm>
            <a:off x="6745588" y="6361736"/>
            <a:ext cx="258792" cy="2242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7987C9B-3210-7493-243B-A1E1071D4AFB}"/>
              </a:ext>
            </a:extLst>
          </p:cNvPr>
          <p:cNvSpPr/>
          <p:nvPr/>
        </p:nvSpPr>
        <p:spPr>
          <a:xfrm>
            <a:off x="8583017" y="6365807"/>
            <a:ext cx="258792" cy="2242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2C5F442-98A2-8662-733A-0C704CB3888E}"/>
              </a:ext>
            </a:extLst>
          </p:cNvPr>
          <p:cNvSpPr/>
          <p:nvPr/>
        </p:nvSpPr>
        <p:spPr>
          <a:xfrm>
            <a:off x="10416670" y="6361736"/>
            <a:ext cx="258792" cy="2242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724CA3F-D38E-BEBC-2DDC-789F0E1AA532}"/>
              </a:ext>
            </a:extLst>
          </p:cNvPr>
          <p:cNvSpPr txBox="1"/>
          <p:nvPr/>
        </p:nvSpPr>
        <p:spPr>
          <a:xfrm>
            <a:off x="4763378" y="6560632"/>
            <a:ext cx="42992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/>
              <a:t>Macro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F61DC2D-F91D-A23D-63CF-B438D57358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166" y="1450963"/>
            <a:ext cx="9307268" cy="4881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9849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A79009-FF64-CE38-B6A8-61898D2B9C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5D913D-47B3-4DF9-FCC1-5948F0CD8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Macro: Breaking down team roles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7E550C9-EF4F-C513-F550-F162D77340F6}"/>
              </a:ext>
            </a:extLst>
          </p:cNvPr>
          <p:cNvCxnSpPr/>
          <p:nvPr/>
        </p:nvCxnSpPr>
        <p:spPr>
          <a:xfrm>
            <a:off x="388189" y="6461185"/>
            <a:ext cx="1096561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6F25890C-AACB-4FB4-AF13-DC0769D7CD70}"/>
              </a:ext>
            </a:extLst>
          </p:cNvPr>
          <p:cNvSpPr/>
          <p:nvPr/>
        </p:nvSpPr>
        <p:spPr>
          <a:xfrm>
            <a:off x="975142" y="6361738"/>
            <a:ext cx="258792" cy="22428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40B7AB0-4021-2D48-550B-AA7207E00EAF}"/>
              </a:ext>
            </a:extLst>
          </p:cNvPr>
          <p:cNvSpPr/>
          <p:nvPr/>
        </p:nvSpPr>
        <p:spPr>
          <a:xfrm>
            <a:off x="2812571" y="6361738"/>
            <a:ext cx="258792" cy="22428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0CA71AB-FE54-4EEB-9015-E1EF2DB94183}"/>
              </a:ext>
            </a:extLst>
          </p:cNvPr>
          <p:cNvSpPr/>
          <p:nvPr/>
        </p:nvSpPr>
        <p:spPr>
          <a:xfrm>
            <a:off x="4848945" y="6361737"/>
            <a:ext cx="258792" cy="224287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11055EC-4ED7-17F4-BDED-5F27025EC871}"/>
              </a:ext>
            </a:extLst>
          </p:cNvPr>
          <p:cNvSpPr/>
          <p:nvPr/>
        </p:nvSpPr>
        <p:spPr>
          <a:xfrm>
            <a:off x="6745588" y="6361736"/>
            <a:ext cx="258792" cy="2242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6D9D25F-F45C-64F2-2D1E-3AD8AA027152}"/>
              </a:ext>
            </a:extLst>
          </p:cNvPr>
          <p:cNvSpPr/>
          <p:nvPr/>
        </p:nvSpPr>
        <p:spPr>
          <a:xfrm>
            <a:off x="8583017" y="6365807"/>
            <a:ext cx="258792" cy="2242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20C4D9D-3F71-42C0-956B-6E4124C74919}"/>
              </a:ext>
            </a:extLst>
          </p:cNvPr>
          <p:cNvSpPr/>
          <p:nvPr/>
        </p:nvSpPr>
        <p:spPr>
          <a:xfrm>
            <a:off x="10416670" y="6361736"/>
            <a:ext cx="258792" cy="2242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93AC2A7-465F-9EBF-8BA7-4EF5A5D3CC99}"/>
              </a:ext>
            </a:extLst>
          </p:cNvPr>
          <p:cNvSpPr txBox="1"/>
          <p:nvPr/>
        </p:nvSpPr>
        <p:spPr>
          <a:xfrm>
            <a:off x="4764995" y="6586023"/>
            <a:ext cx="42992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/>
              <a:t>Macro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6C1A0E22-BCF3-3C68-F997-0D8CB1CFF5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dirty="0"/>
              <a:t>According to ”</a:t>
            </a:r>
            <a:r>
              <a:rPr lang="en-US" b="1" dirty="0"/>
              <a:t>Team Topologies</a:t>
            </a:r>
            <a:r>
              <a:rPr lang="en-US" dirty="0"/>
              <a:t>”</a:t>
            </a:r>
            <a:r>
              <a:rPr lang="en-US" baseline="30000" dirty="0"/>
              <a:t>[8]</a:t>
            </a:r>
            <a:r>
              <a:rPr lang="en-US" dirty="0"/>
              <a:t> there are four fundamental types of teams:</a:t>
            </a:r>
          </a:p>
          <a:p>
            <a:endParaRPr lang="en-US" dirty="0"/>
          </a:p>
          <a:p>
            <a:pPr>
              <a:buFont typeface="+mj-lt"/>
              <a:buAutoNum type="arabicPeriod"/>
            </a:pPr>
            <a:r>
              <a:rPr lang="en-GB" b="1" dirty="0"/>
              <a:t> Stream-Aligned Teams</a:t>
            </a:r>
          </a:p>
          <a:p>
            <a:pPr>
              <a:buFont typeface="+mj-lt"/>
              <a:buAutoNum type="arabicPeriod"/>
            </a:pPr>
            <a:endParaRPr lang="en-GB" sz="2400" b="1" dirty="0"/>
          </a:p>
          <a:p>
            <a:pPr>
              <a:buFont typeface="+mj-lt"/>
              <a:buAutoNum type="arabicPeriod"/>
            </a:pPr>
            <a:r>
              <a:rPr lang="en-GB" b="1" dirty="0"/>
              <a:t> Enabling Teams</a:t>
            </a:r>
            <a:endParaRPr lang="en-GB" dirty="0"/>
          </a:p>
          <a:p>
            <a:pPr marL="457200" lvl="1" indent="0">
              <a:buNone/>
            </a:pPr>
            <a:endParaRPr lang="en-GB" dirty="0"/>
          </a:p>
          <a:p>
            <a:pPr>
              <a:buFont typeface="+mj-lt"/>
              <a:buAutoNum type="arabicPeriod"/>
            </a:pPr>
            <a:r>
              <a:rPr lang="en-GB" b="1" dirty="0"/>
              <a:t> Complicated Subsystem Teams</a:t>
            </a:r>
          </a:p>
          <a:p>
            <a:pPr>
              <a:buFont typeface="+mj-lt"/>
              <a:buAutoNum type="arabicPeriod"/>
            </a:pPr>
            <a:endParaRPr lang="en-GB" sz="2400" dirty="0"/>
          </a:p>
          <a:p>
            <a:pPr>
              <a:buFont typeface="+mj-lt"/>
              <a:buAutoNum type="arabicPeriod"/>
            </a:pPr>
            <a:r>
              <a:rPr lang="en-GB" b="1" dirty="0"/>
              <a:t> Platform Teams </a:t>
            </a:r>
            <a:r>
              <a:rPr lang="en-GB" sz="2000" i="1" dirty="0"/>
              <a:t>(rings a bell, DevEx folks? </a:t>
            </a:r>
            <a:r>
              <a:rPr lang="en-GB" sz="2000" dirty="0">
                <a:sym typeface="Wingdings" pitchFamily="2" charset="2"/>
              </a:rPr>
              <a:t></a:t>
            </a:r>
            <a:r>
              <a:rPr lang="en-GB" sz="2000" i="1" dirty="0">
                <a:sym typeface="Wingdings" pitchFamily="2" charset="2"/>
              </a:rPr>
              <a:t>)</a:t>
            </a:r>
            <a:endParaRPr lang="en-GB" sz="2000" i="1" dirty="0"/>
          </a:p>
          <a:p>
            <a:pPr marL="457200" lvl="1" indent="0">
              <a:buNone/>
            </a:pPr>
            <a:endParaRPr lang="en-GB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3433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239922-3307-3EF5-BE58-920D7B73A1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CF090B-9BF0-58EE-9F19-0D7DC94628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18212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Why should you care about </a:t>
            </a:r>
            <a:br>
              <a:rPr lang="en-US" dirty="0"/>
            </a:br>
            <a:br>
              <a:rPr lang="en-US" dirty="0"/>
            </a:br>
            <a:r>
              <a:rPr lang="en-US" b="1" dirty="0"/>
              <a:t>TEAM COMPOSITION?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C66F40D-1721-0137-2A3A-FCC8D56DBB66}"/>
              </a:ext>
            </a:extLst>
          </p:cNvPr>
          <p:cNvSpPr txBox="1">
            <a:spLocks/>
          </p:cNvSpPr>
          <p:nvPr/>
        </p:nvSpPr>
        <p:spPr>
          <a:xfrm>
            <a:off x="8580408" y="5411668"/>
            <a:ext cx="379706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i="1" dirty="0"/>
              <a:t>…bingo edition!</a:t>
            </a:r>
          </a:p>
        </p:txBody>
      </p:sp>
    </p:spTree>
    <p:extLst>
      <p:ext uri="{BB962C8B-B14F-4D97-AF65-F5344CB8AC3E}">
        <p14:creationId xmlns:p14="http://schemas.microsoft.com/office/powerpoint/2010/main" val="215708644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161A08-265A-EBC5-2BD4-0B2F0AEEE7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56232E-F18C-EC45-1A22-5A6EC85126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Macro: Stream-Aligned Teams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D518F6A-38B0-6E1F-9722-C2FC7BCA5DCB}"/>
              </a:ext>
            </a:extLst>
          </p:cNvPr>
          <p:cNvCxnSpPr/>
          <p:nvPr/>
        </p:nvCxnSpPr>
        <p:spPr>
          <a:xfrm>
            <a:off x="388189" y="6461185"/>
            <a:ext cx="1096561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C1A6EF37-1FFD-4C17-8C6F-B1D308296D3D}"/>
              </a:ext>
            </a:extLst>
          </p:cNvPr>
          <p:cNvSpPr/>
          <p:nvPr/>
        </p:nvSpPr>
        <p:spPr>
          <a:xfrm>
            <a:off x="975142" y="6361738"/>
            <a:ext cx="258792" cy="22428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48040E-7C7F-86D2-9CF0-9DDB1F439E55}"/>
              </a:ext>
            </a:extLst>
          </p:cNvPr>
          <p:cNvSpPr/>
          <p:nvPr/>
        </p:nvSpPr>
        <p:spPr>
          <a:xfrm>
            <a:off x="2812571" y="6361738"/>
            <a:ext cx="258792" cy="22428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D39E151-AACC-EA6F-2191-4F98C52FD1A0}"/>
              </a:ext>
            </a:extLst>
          </p:cNvPr>
          <p:cNvSpPr/>
          <p:nvPr/>
        </p:nvSpPr>
        <p:spPr>
          <a:xfrm>
            <a:off x="4848945" y="6361737"/>
            <a:ext cx="258792" cy="224287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477DA6D-AD6C-C9C7-8515-D1AF73B32283}"/>
              </a:ext>
            </a:extLst>
          </p:cNvPr>
          <p:cNvSpPr/>
          <p:nvPr/>
        </p:nvSpPr>
        <p:spPr>
          <a:xfrm>
            <a:off x="6745588" y="6361736"/>
            <a:ext cx="258792" cy="2242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F3E21FE-9552-C0F3-B46B-56C1129ADB47}"/>
              </a:ext>
            </a:extLst>
          </p:cNvPr>
          <p:cNvSpPr/>
          <p:nvPr/>
        </p:nvSpPr>
        <p:spPr>
          <a:xfrm>
            <a:off x="8583017" y="6365807"/>
            <a:ext cx="258792" cy="2242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31A3876-2A5E-E9F4-74D9-7D50E4BC7C0D}"/>
              </a:ext>
            </a:extLst>
          </p:cNvPr>
          <p:cNvSpPr/>
          <p:nvPr/>
        </p:nvSpPr>
        <p:spPr>
          <a:xfrm>
            <a:off x="10416670" y="6361736"/>
            <a:ext cx="258792" cy="2242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28774B9-70C0-1BA6-D0EC-FFAC8F1D29A8}"/>
              </a:ext>
            </a:extLst>
          </p:cNvPr>
          <p:cNvSpPr txBox="1"/>
          <p:nvPr/>
        </p:nvSpPr>
        <p:spPr>
          <a:xfrm>
            <a:off x="4764995" y="6586023"/>
            <a:ext cx="42992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/>
              <a:t>Macro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CC5B03B6-F60B-5122-A16F-F933078358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GB" b="1" dirty="0"/>
          </a:p>
          <a:p>
            <a:pPr marL="0" indent="0">
              <a:buNone/>
            </a:pPr>
            <a:r>
              <a:rPr lang="en-GB" dirty="0"/>
              <a:t>A </a:t>
            </a:r>
            <a:r>
              <a:rPr lang="en-GB" b="1" dirty="0">
                <a:solidFill>
                  <a:srgbClr val="FF0000"/>
                </a:solidFill>
              </a:rPr>
              <a:t>stream-aligned team </a:t>
            </a:r>
            <a:r>
              <a:rPr lang="en-GB" dirty="0"/>
              <a:t>is assigned to a </a:t>
            </a:r>
            <a:r>
              <a:rPr lang="en-GB" b="1" dirty="0"/>
              <a:t>specific flow of work</a:t>
            </a:r>
            <a:r>
              <a:rPr lang="en-GB" dirty="0"/>
              <a:t>, fully responsible for delivering </a:t>
            </a:r>
            <a:r>
              <a:rPr lang="en-GB" b="1" dirty="0"/>
              <a:t>customer value</a:t>
            </a:r>
            <a:r>
              <a:rPr lang="en-GB" dirty="0"/>
              <a:t>. 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PL" dirty="0">
                <a:solidFill>
                  <a:srgbClr val="FFFFFF"/>
                </a:solidFill>
                <a:effectLst/>
                <a:latin typeface=".Apple Color Emoji UI"/>
              </a:rPr>
              <a:t> ✅ </a:t>
            </a:r>
            <a:r>
              <a:rPr lang="en-GB" dirty="0"/>
              <a:t>End-to-end ownership </a:t>
            </a:r>
            <a:r>
              <a:rPr lang="en-GB" sz="1800" i="1" dirty="0"/>
              <a:t>(autonomy focused)</a:t>
            </a:r>
          </a:p>
          <a:p>
            <a:pPr marL="0" indent="0">
              <a:buNone/>
            </a:pPr>
            <a:r>
              <a:rPr lang="en-PL" dirty="0">
                <a:solidFill>
                  <a:srgbClr val="FFFFFF"/>
                </a:solidFill>
                <a:effectLst/>
                <a:latin typeface=".Apple Color Emoji UI"/>
              </a:rPr>
              <a:t> ✅ </a:t>
            </a:r>
            <a:r>
              <a:rPr lang="en-PL" dirty="0"/>
              <a:t>C</a:t>
            </a:r>
            <a:r>
              <a:rPr lang="en-GB" dirty="0"/>
              <a:t>ross-functional </a:t>
            </a:r>
            <a:r>
              <a:rPr lang="en-GB" sz="1800" i="1" dirty="0"/>
              <a:t>(including roles such as devs, testers, POs, etc) -&gt; </a:t>
            </a:r>
            <a:r>
              <a:rPr lang="en-GB" sz="1800" b="1" i="1" dirty="0"/>
              <a:t>Hybrid Heroes</a:t>
            </a:r>
            <a:r>
              <a:rPr lang="en-GB" sz="1800" i="1" dirty="0"/>
              <a:t>! </a:t>
            </a:r>
            <a:r>
              <a:rPr lang="en-GB" sz="1800" dirty="0">
                <a:sym typeface="Wingdings" pitchFamily="2" charset="2"/>
              </a:rPr>
              <a:t></a:t>
            </a:r>
            <a:endParaRPr lang="en-US" sz="1800" dirty="0"/>
          </a:p>
          <a:p>
            <a:pPr marL="0" indent="0">
              <a:buNone/>
            </a:pPr>
            <a:r>
              <a:rPr lang="en-PL" dirty="0">
                <a:solidFill>
                  <a:srgbClr val="FFFFFF"/>
                </a:solidFill>
                <a:latin typeface=".Apple Color Emoji UI"/>
              </a:rPr>
              <a:t> </a:t>
            </a:r>
            <a:r>
              <a:rPr lang="en-PL" dirty="0">
                <a:solidFill>
                  <a:srgbClr val="FFFFFF"/>
                </a:solidFill>
                <a:effectLst/>
                <a:latin typeface=".Apple Color Emoji UI"/>
              </a:rPr>
              <a:t>✅ </a:t>
            </a:r>
            <a:r>
              <a:rPr lang="en-GB" dirty="0"/>
              <a:t>Focused on outcomes </a:t>
            </a:r>
            <a:r>
              <a:rPr lang="en-GB" sz="1800" i="1" dirty="0"/>
              <a:t>(that can delivered via a product, a ”journey”, etc…)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7055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303BDA-40BC-2EDE-1758-A678EDFFCA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883069-3026-C849-1970-44ED4BB2B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Macro: </a:t>
            </a:r>
            <a:r>
              <a:rPr lang="en-US" b="1" dirty="0">
                <a:solidFill>
                  <a:srgbClr val="D1601A"/>
                </a:solidFill>
              </a:rPr>
              <a:t>Stream-Aligned</a:t>
            </a:r>
            <a:r>
              <a:rPr lang="en-US" dirty="0"/>
              <a:t> Teams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0C59CAE-2AC6-A53D-4000-50BF93707EA7}"/>
              </a:ext>
            </a:extLst>
          </p:cNvPr>
          <p:cNvCxnSpPr/>
          <p:nvPr/>
        </p:nvCxnSpPr>
        <p:spPr>
          <a:xfrm>
            <a:off x="388189" y="6461185"/>
            <a:ext cx="1096561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E3D4337B-1A44-021B-7592-22550D1EFCCB}"/>
              </a:ext>
            </a:extLst>
          </p:cNvPr>
          <p:cNvSpPr/>
          <p:nvPr/>
        </p:nvSpPr>
        <p:spPr>
          <a:xfrm>
            <a:off x="975142" y="6361738"/>
            <a:ext cx="258792" cy="22428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0839CE1-4330-064E-2677-9730F2549E6D}"/>
              </a:ext>
            </a:extLst>
          </p:cNvPr>
          <p:cNvSpPr/>
          <p:nvPr/>
        </p:nvSpPr>
        <p:spPr>
          <a:xfrm>
            <a:off x="2812571" y="6361738"/>
            <a:ext cx="258792" cy="22428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C31DA4-EBA7-946E-8CE7-063C98A34DED}"/>
              </a:ext>
            </a:extLst>
          </p:cNvPr>
          <p:cNvSpPr/>
          <p:nvPr/>
        </p:nvSpPr>
        <p:spPr>
          <a:xfrm>
            <a:off x="4848945" y="6361737"/>
            <a:ext cx="258792" cy="224287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2A2AFD2-B6DC-453F-75C0-62533A6D168D}"/>
              </a:ext>
            </a:extLst>
          </p:cNvPr>
          <p:cNvSpPr/>
          <p:nvPr/>
        </p:nvSpPr>
        <p:spPr>
          <a:xfrm>
            <a:off x="6745588" y="6361736"/>
            <a:ext cx="258792" cy="2242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C0C87F4-BB87-ED73-8C55-6DF22BBCD28F}"/>
              </a:ext>
            </a:extLst>
          </p:cNvPr>
          <p:cNvSpPr/>
          <p:nvPr/>
        </p:nvSpPr>
        <p:spPr>
          <a:xfrm>
            <a:off x="8583017" y="6365807"/>
            <a:ext cx="258792" cy="2242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8510C45-F6C3-BBEB-FBEE-F8E199B81A67}"/>
              </a:ext>
            </a:extLst>
          </p:cNvPr>
          <p:cNvSpPr/>
          <p:nvPr/>
        </p:nvSpPr>
        <p:spPr>
          <a:xfrm>
            <a:off x="10416670" y="6361736"/>
            <a:ext cx="258792" cy="2242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1240808-26C6-13EF-BFE2-44C6B4AE3DF6}"/>
              </a:ext>
            </a:extLst>
          </p:cNvPr>
          <p:cNvSpPr txBox="1"/>
          <p:nvPr/>
        </p:nvSpPr>
        <p:spPr>
          <a:xfrm>
            <a:off x="4764995" y="6586023"/>
            <a:ext cx="42992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/>
              <a:t>Macro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85B87EF8-BEF6-13A5-7C59-E72CE58E0E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0538" y="2600266"/>
            <a:ext cx="8318236" cy="3286301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b="1" dirty="0"/>
          </a:p>
          <a:p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8C214CE-F780-9D18-D562-BC20973C34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3934" y="1564599"/>
            <a:ext cx="8620053" cy="4509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6338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5ECF59-7267-AC01-C719-06DD9559D7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4D44F-7AF8-E372-AE92-D2751CFD8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Macro: Enabling Teams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063B3D0-61BB-42B2-226F-E4AD4DE2EC03}"/>
              </a:ext>
            </a:extLst>
          </p:cNvPr>
          <p:cNvCxnSpPr/>
          <p:nvPr/>
        </p:nvCxnSpPr>
        <p:spPr>
          <a:xfrm>
            <a:off x="388189" y="6461185"/>
            <a:ext cx="1096561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E90C1585-BCB9-F1CD-7495-3C59E88E076C}"/>
              </a:ext>
            </a:extLst>
          </p:cNvPr>
          <p:cNvSpPr/>
          <p:nvPr/>
        </p:nvSpPr>
        <p:spPr>
          <a:xfrm>
            <a:off x="975142" y="6361738"/>
            <a:ext cx="258792" cy="22428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F4146C3-F7AE-7C10-A099-22A8B31FA111}"/>
              </a:ext>
            </a:extLst>
          </p:cNvPr>
          <p:cNvSpPr/>
          <p:nvPr/>
        </p:nvSpPr>
        <p:spPr>
          <a:xfrm>
            <a:off x="2812571" y="6361738"/>
            <a:ext cx="258792" cy="22428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BA798D7-6D65-F285-B270-42FEE752FC89}"/>
              </a:ext>
            </a:extLst>
          </p:cNvPr>
          <p:cNvSpPr/>
          <p:nvPr/>
        </p:nvSpPr>
        <p:spPr>
          <a:xfrm>
            <a:off x="4848945" y="6361737"/>
            <a:ext cx="258792" cy="224287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6DC5519-4320-9F7C-B6E8-2BA2A9F870BF}"/>
              </a:ext>
            </a:extLst>
          </p:cNvPr>
          <p:cNvSpPr/>
          <p:nvPr/>
        </p:nvSpPr>
        <p:spPr>
          <a:xfrm>
            <a:off x="6745588" y="6361736"/>
            <a:ext cx="258792" cy="2242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12AEEDF-33F3-A015-52C4-062838D309CF}"/>
              </a:ext>
            </a:extLst>
          </p:cNvPr>
          <p:cNvSpPr/>
          <p:nvPr/>
        </p:nvSpPr>
        <p:spPr>
          <a:xfrm>
            <a:off x="8583017" y="6365807"/>
            <a:ext cx="258792" cy="2242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291B5C0-CACF-C23B-BAD8-DACFC170118F}"/>
              </a:ext>
            </a:extLst>
          </p:cNvPr>
          <p:cNvSpPr/>
          <p:nvPr/>
        </p:nvSpPr>
        <p:spPr>
          <a:xfrm>
            <a:off x="10416670" y="6361736"/>
            <a:ext cx="258792" cy="2242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4B523DE-AB08-5772-CF26-46B0DD2554AB}"/>
              </a:ext>
            </a:extLst>
          </p:cNvPr>
          <p:cNvSpPr txBox="1"/>
          <p:nvPr/>
        </p:nvSpPr>
        <p:spPr>
          <a:xfrm>
            <a:off x="4764995" y="6586023"/>
            <a:ext cx="42992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/>
              <a:t>Macro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2D927ACE-B5B9-A28D-FD8A-4D0E413F83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GB" b="1" dirty="0"/>
          </a:p>
          <a:p>
            <a:pPr marL="0" indent="0">
              <a:buNone/>
            </a:pPr>
            <a:r>
              <a:rPr lang="en-GB" dirty="0"/>
              <a:t>An </a:t>
            </a:r>
            <a:r>
              <a:rPr lang="en-GB" b="1" dirty="0">
                <a:solidFill>
                  <a:srgbClr val="FF0000"/>
                </a:solidFill>
              </a:rPr>
              <a:t>enabling team </a:t>
            </a:r>
            <a:r>
              <a:rPr lang="en-GB" dirty="0"/>
              <a:t>assists teams by </a:t>
            </a:r>
            <a:r>
              <a:rPr lang="en-GB" b="1" dirty="0"/>
              <a:t>spreading knowledge, tools, and best practices</a:t>
            </a:r>
            <a:r>
              <a:rPr lang="en-GB" dirty="0"/>
              <a:t>. </a:t>
            </a:r>
          </a:p>
          <a:p>
            <a:pPr marL="0" indent="0">
              <a:buNone/>
            </a:pPr>
            <a:r>
              <a:rPr lang="en-GB" dirty="0"/>
              <a:t>Act as “internal consultants”, helping teams to adopt new technologies and methodologies.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PL" dirty="0">
                <a:solidFill>
                  <a:srgbClr val="FFFFFF"/>
                </a:solidFill>
                <a:effectLst/>
                <a:latin typeface=".Apple Color Emoji UI"/>
              </a:rPr>
              <a:t> ✅ </a:t>
            </a:r>
            <a:r>
              <a:rPr lang="en-GB" dirty="0"/>
              <a:t>Serve to speed-up enablement </a:t>
            </a:r>
            <a:r>
              <a:rPr lang="en-GB" sz="1800" i="1" dirty="0"/>
              <a:t>(specially stream-aligned teams)</a:t>
            </a:r>
          </a:p>
          <a:p>
            <a:pPr marL="0" indent="0">
              <a:buNone/>
            </a:pPr>
            <a:r>
              <a:rPr lang="en-PL" dirty="0">
                <a:solidFill>
                  <a:srgbClr val="FFFFFF"/>
                </a:solidFill>
                <a:effectLst/>
                <a:latin typeface=".Apple Color Emoji UI"/>
              </a:rPr>
              <a:t> ✅ </a:t>
            </a:r>
            <a:r>
              <a:rPr lang="pl-PL" dirty="0"/>
              <a:t>Help reduce cognitive load </a:t>
            </a:r>
          </a:p>
          <a:p>
            <a:pPr marL="0" indent="0">
              <a:buNone/>
            </a:pPr>
            <a:r>
              <a:rPr lang="en-PL" dirty="0">
                <a:solidFill>
                  <a:srgbClr val="FFFFFF"/>
                </a:solidFill>
                <a:effectLst/>
                <a:latin typeface=".Apple Color Emoji UI"/>
              </a:rPr>
              <a:t> ✅ </a:t>
            </a:r>
            <a:r>
              <a:rPr lang="en-PL" dirty="0"/>
              <a:t>Dynamically a</a:t>
            </a:r>
            <a:r>
              <a:rPr lang="pl-PL" dirty="0"/>
              <a:t>ssigned based on specific goals/challenges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0794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0A9557-F438-107D-992B-26711F8131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8AEFC5-2203-88F7-070D-498159D40C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Macro: </a:t>
            </a:r>
            <a:r>
              <a:rPr lang="en-US" b="1" dirty="0">
                <a:solidFill>
                  <a:srgbClr val="0D911A"/>
                </a:solidFill>
              </a:rPr>
              <a:t>Enabling</a:t>
            </a:r>
            <a:r>
              <a:rPr lang="en-US" dirty="0"/>
              <a:t> Teams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599AF72-295F-9404-CC6E-DA1AED4A573F}"/>
              </a:ext>
            </a:extLst>
          </p:cNvPr>
          <p:cNvCxnSpPr/>
          <p:nvPr/>
        </p:nvCxnSpPr>
        <p:spPr>
          <a:xfrm>
            <a:off x="388189" y="6461185"/>
            <a:ext cx="1096561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8BF53185-F8E3-7D3E-8851-B9EA10759FA7}"/>
              </a:ext>
            </a:extLst>
          </p:cNvPr>
          <p:cNvSpPr/>
          <p:nvPr/>
        </p:nvSpPr>
        <p:spPr>
          <a:xfrm>
            <a:off x="975142" y="6361738"/>
            <a:ext cx="258792" cy="22428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D34BD83-CF92-9DA1-57EC-331124CEE5FC}"/>
              </a:ext>
            </a:extLst>
          </p:cNvPr>
          <p:cNvSpPr/>
          <p:nvPr/>
        </p:nvSpPr>
        <p:spPr>
          <a:xfrm>
            <a:off x="2812571" y="6361738"/>
            <a:ext cx="258792" cy="22428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6259D0F-0403-F299-EEE7-3FCD27316059}"/>
              </a:ext>
            </a:extLst>
          </p:cNvPr>
          <p:cNvSpPr/>
          <p:nvPr/>
        </p:nvSpPr>
        <p:spPr>
          <a:xfrm>
            <a:off x="4848945" y="6361737"/>
            <a:ext cx="258792" cy="224287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3A52E6C-F44C-5FAA-7133-B061299EEB37}"/>
              </a:ext>
            </a:extLst>
          </p:cNvPr>
          <p:cNvSpPr/>
          <p:nvPr/>
        </p:nvSpPr>
        <p:spPr>
          <a:xfrm>
            <a:off x="6745588" y="6361736"/>
            <a:ext cx="258792" cy="2242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46AFE52-1D14-9AE2-7832-38E0ABBE1E25}"/>
              </a:ext>
            </a:extLst>
          </p:cNvPr>
          <p:cNvSpPr/>
          <p:nvPr/>
        </p:nvSpPr>
        <p:spPr>
          <a:xfrm>
            <a:off x="8583017" y="6365807"/>
            <a:ext cx="258792" cy="2242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EA196CB-D403-A79E-C5D9-44652D1343A6}"/>
              </a:ext>
            </a:extLst>
          </p:cNvPr>
          <p:cNvSpPr/>
          <p:nvPr/>
        </p:nvSpPr>
        <p:spPr>
          <a:xfrm>
            <a:off x="10416670" y="6361736"/>
            <a:ext cx="258792" cy="2242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0B49B9A-EA4F-B762-89CB-4A903DC6B669}"/>
              </a:ext>
            </a:extLst>
          </p:cNvPr>
          <p:cNvSpPr txBox="1"/>
          <p:nvPr/>
        </p:nvSpPr>
        <p:spPr>
          <a:xfrm>
            <a:off x="4764995" y="6586023"/>
            <a:ext cx="42992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/>
              <a:t>Macro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BA71CE1C-79BA-799A-E944-6AEB8EFA25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0538" y="2600266"/>
            <a:ext cx="8318236" cy="3286301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b="1" dirty="0"/>
          </a:p>
          <a:p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8074175-91EA-CDEB-FD53-112FA22772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538" y="1348296"/>
            <a:ext cx="8927983" cy="4825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57098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9FAFFA-12BE-6055-A8F9-098E6E1CBD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BE0BA-CC2B-2564-0923-8657FFFA00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Macro: Complicated Subsytem Teams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0BEA7E6-3349-072F-C621-1C7078156E8F}"/>
              </a:ext>
            </a:extLst>
          </p:cNvPr>
          <p:cNvCxnSpPr/>
          <p:nvPr/>
        </p:nvCxnSpPr>
        <p:spPr>
          <a:xfrm>
            <a:off x="388189" y="6461185"/>
            <a:ext cx="1096561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B722A2F5-CF56-5B35-3508-8FEA1C77A383}"/>
              </a:ext>
            </a:extLst>
          </p:cNvPr>
          <p:cNvSpPr/>
          <p:nvPr/>
        </p:nvSpPr>
        <p:spPr>
          <a:xfrm>
            <a:off x="975142" y="6361738"/>
            <a:ext cx="258792" cy="22428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699B793-5DC8-895C-E045-69B48417C4EE}"/>
              </a:ext>
            </a:extLst>
          </p:cNvPr>
          <p:cNvSpPr/>
          <p:nvPr/>
        </p:nvSpPr>
        <p:spPr>
          <a:xfrm>
            <a:off x="2812571" y="6361738"/>
            <a:ext cx="258792" cy="22428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AD7325D-A37F-3BAE-0697-3BEDEEC69FBF}"/>
              </a:ext>
            </a:extLst>
          </p:cNvPr>
          <p:cNvSpPr/>
          <p:nvPr/>
        </p:nvSpPr>
        <p:spPr>
          <a:xfrm>
            <a:off x="4848945" y="6361737"/>
            <a:ext cx="258792" cy="224287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6F2FBF6-81E9-AF46-291B-AA177434B658}"/>
              </a:ext>
            </a:extLst>
          </p:cNvPr>
          <p:cNvSpPr/>
          <p:nvPr/>
        </p:nvSpPr>
        <p:spPr>
          <a:xfrm>
            <a:off x="6745588" y="6361736"/>
            <a:ext cx="258792" cy="2242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53E6C59-64E2-96C3-E95C-93C1DD82128A}"/>
              </a:ext>
            </a:extLst>
          </p:cNvPr>
          <p:cNvSpPr/>
          <p:nvPr/>
        </p:nvSpPr>
        <p:spPr>
          <a:xfrm>
            <a:off x="8583017" y="6365807"/>
            <a:ext cx="258792" cy="2242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1CB7085-8029-8182-3177-2164C7814463}"/>
              </a:ext>
            </a:extLst>
          </p:cNvPr>
          <p:cNvSpPr/>
          <p:nvPr/>
        </p:nvSpPr>
        <p:spPr>
          <a:xfrm>
            <a:off x="10416670" y="6361736"/>
            <a:ext cx="258792" cy="2242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2A9B670-2856-57B3-0C35-9DE1D5D7A2A9}"/>
              </a:ext>
            </a:extLst>
          </p:cNvPr>
          <p:cNvSpPr txBox="1"/>
          <p:nvPr/>
        </p:nvSpPr>
        <p:spPr>
          <a:xfrm>
            <a:off x="4764995" y="6586023"/>
            <a:ext cx="42992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/>
              <a:t>Macro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E42CC88A-BF92-0677-1180-D5DAB902D6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GB" b="1" dirty="0"/>
          </a:p>
          <a:p>
            <a:pPr marL="0" indent="0">
              <a:buNone/>
            </a:pPr>
            <a:r>
              <a:rPr lang="en-GB" dirty="0"/>
              <a:t>A </a:t>
            </a:r>
            <a:r>
              <a:rPr lang="en-GB" b="1" dirty="0">
                <a:solidFill>
                  <a:srgbClr val="FF0000"/>
                </a:solidFill>
              </a:rPr>
              <a:t>complicated subsystem team </a:t>
            </a:r>
            <a:r>
              <a:rPr lang="en-GB" dirty="0"/>
              <a:t>is responsible for a part of the system that requires </a:t>
            </a:r>
            <a:r>
              <a:rPr lang="en-GB" b="1" dirty="0"/>
              <a:t>specialized knowledge</a:t>
            </a:r>
            <a:r>
              <a:rPr lang="en-GB" dirty="0"/>
              <a:t>. </a:t>
            </a:r>
          </a:p>
          <a:p>
            <a:pPr marL="0" indent="0">
              <a:buNone/>
            </a:pPr>
            <a:r>
              <a:rPr lang="en-GB" dirty="0"/>
              <a:t>Examples: complex algorithms, highly technical components or specific domains.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PL" dirty="0">
                <a:solidFill>
                  <a:srgbClr val="FFFFFF"/>
                </a:solidFill>
                <a:effectLst/>
                <a:latin typeface=".Apple Color Emoji UI"/>
              </a:rPr>
              <a:t> ✅ </a:t>
            </a:r>
            <a:r>
              <a:rPr lang="en-PL" dirty="0"/>
              <a:t>Formed by </a:t>
            </a:r>
            <a:r>
              <a:rPr lang="pl-PL" dirty="0"/>
              <a:t>subject matter experts (SMEs)</a:t>
            </a:r>
            <a:endParaRPr lang="en-GB" sz="1800" i="1" dirty="0"/>
          </a:p>
          <a:p>
            <a:pPr marL="0" indent="0">
              <a:buNone/>
            </a:pPr>
            <a:r>
              <a:rPr lang="en-PL" dirty="0">
                <a:solidFill>
                  <a:srgbClr val="FFFFFF"/>
                </a:solidFill>
                <a:effectLst/>
                <a:latin typeface=".Apple Color Emoji UI"/>
              </a:rPr>
              <a:t> ✅ </a:t>
            </a:r>
            <a:r>
              <a:rPr lang="en-PL" dirty="0"/>
              <a:t>Focused on </a:t>
            </a:r>
            <a:r>
              <a:rPr lang="en-GB" dirty="0"/>
              <a:t>complex problem solving </a:t>
            </a:r>
          </a:p>
          <a:p>
            <a:pPr marL="0" indent="0">
              <a:buNone/>
            </a:pPr>
            <a:r>
              <a:rPr lang="en-PL" dirty="0">
                <a:solidFill>
                  <a:srgbClr val="FFFFFF"/>
                </a:solidFill>
                <a:effectLst/>
                <a:latin typeface=".Apple Color Emoji UI"/>
              </a:rPr>
              <a:t> ✅</a:t>
            </a:r>
            <a:r>
              <a:rPr lang="en-PL" dirty="0"/>
              <a:t> </a:t>
            </a:r>
            <a:r>
              <a:rPr lang="en-GB" dirty="0"/>
              <a:t>H</a:t>
            </a:r>
            <a:r>
              <a:rPr lang="en-PL" dirty="0"/>
              <a:t>elp </a:t>
            </a:r>
            <a:r>
              <a:rPr lang="pl-PL" dirty="0"/>
              <a:t>reduce cognitive load </a:t>
            </a:r>
            <a:r>
              <a:rPr lang="pl-PL" sz="1800" i="1" dirty="0"/>
              <a:t>(teams can offload specialized work to CSTs)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5456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CBF916-FDE7-7911-A038-9F7C05DAC7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C6ED3-AFE4-4E94-BA89-3DC2F93D54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Macro: </a:t>
            </a:r>
            <a:r>
              <a:rPr lang="en-US" b="1" dirty="0">
                <a:solidFill>
                  <a:srgbClr val="9896FF"/>
                </a:solidFill>
              </a:rPr>
              <a:t>Complicated</a:t>
            </a:r>
            <a:r>
              <a:rPr lang="en-US" dirty="0"/>
              <a:t> Subsytem Teams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B7E946-DA12-83DF-60F6-06E987DB5075}"/>
              </a:ext>
            </a:extLst>
          </p:cNvPr>
          <p:cNvSpPr txBox="1"/>
          <p:nvPr/>
        </p:nvSpPr>
        <p:spPr>
          <a:xfrm>
            <a:off x="4764995" y="6586023"/>
            <a:ext cx="42992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/>
              <a:t>Macro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7B2BE172-6EFA-715C-07ED-DAD4EE1ACD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0538" y="2600266"/>
            <a:ext cx="8318236" cy="3286301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b="1" dirty="0"/>
          </a:p>
          <a:p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FB91384-E255-1FA1-A903-2112204716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0538" y="1431084"/>
            <a:ext cx="7676072" cy="5354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11196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A30835-1126-246B-57F2-2EB568FFBB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0A2D5-CC35-B222-0CD5-300FA5362C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Macro: Platform Teams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EA3C247-7FFC-08F3-8A15-8ED5163DEDAD}"/>
              </a:ext>
            </a:extLst>
          </p:cNvPr>
          <p:cNvCxnSpPr/>
          <p:nvPr/>
        </p:nvCxnSpPr>
        <p:spPr>
          <a:xfrm>
            <a:off x="388189" y="6461185"/>
            <a:ext cx="1096561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CD63EEC1-1843-28A3-3DAD-04D1619AF803}"/>
              </a:ext>
            </a:extLst>
          </p:cNvPr>
          <p:cNvSpPr/>
          <p:nvPr/>
        </p:nvSpPr>
        <p:spPr>
          <a:xfrm>
            <a:off x="975142" y="6361738"/>
            <a:ext cx="258792" cy="22428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3335DD5-8989-F565-3090-C754FA7BA357}"/>
              </a:ext>
            </a:extLst>
          </p:cNvPr>
          <p:cNvSpPr/>
          <p:nvPr/>
        </p:nvSpPr>
        <p:spPr>
          <a:xfrm>
            <a:off x="2812571" y="6361738"/>
            <a:ext cx="258792" cy="22428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877D611-5F10-0A94-391C-96659A8B7BDA}"/>
              </a:ext>
            </a:extLst>
          </p:cNvPr>
          <p:cNvSpPr/>
          <p:nvPr/>
        </p:nvSpPr>
        <p:spPr>
          <a:xfrm>
            <a:off x="4848945" y="6361737"/>
            <a:ext cx="258792" cy="224287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0CB7266-C452-EEB1-79D9-02AE9902D4A2}"/>
              </a:ext>
            </a:extLst>
          </p:cNvPr>
          <p:cNvSpPr/>
          <p:nvPr/>
        </p:nvSpPr>
        <p:spPr>
          <a:xfrm>
            <a:off x="6745588" y="6361736"/>
            <a:ext cx="258792" cy="2242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22F4AF5-1644-38B0-B818-D187961CE00D}"/>
              </a:ext>
            </a:extLst>
          </p:cNvPr>
          <p:cNvSpPr/>
          <p:nvPr/>
        </p:nvSpPr>
        <p:spPr>
          <a:xfrm>
            <a:off x="8583017" y="6365807"/>
            <a:ext cx="258792" cy="2242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355C21B-3AD4-2FE0-6E44-262263E89A5A}"/>
              </a:ext>
            </a:extLst>
          </p:cNvPr>
          <p:cNvSpPr/>
          <p:nvPr/>
        </p:nvSpPr>
        <p:spPr>
          <a:xfrm>
            <a:off x="10416670" y="6361736"/>
            <a:ext cx="258792" cy="2242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440AB91-B5F8-F79F-9F7D-D6366BA0258A}"/>
              </a:ext>
            </a:extLst>
          </p:cNvPr>
          <p:cNvSpPr txBox="1"/>
          <p:nvPr/>
        </p:nvSpPr>
        <p:spPr>
          <a:xfrm>
            <a:off x="4764995" y="6586023"/>
            <a:ext cx="42992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/>
              <a:t>Macro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EA1A9439-16FF-9F8F-5601-7C921294BC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GB" b="1" dirty="0"/>
          </a:p>
          <a:p>
            <a:pPr marL="0" indent="0">
              <a:buNone/>
            </a:pPr>
            <a:r>
              <a:rPr lang="en-GB" dirty="0"/>
              <a:t>A </a:t>
            </a:r>
            <a:r>
              <a:rPr lang="en-GB" b="1" dirty="0">
                <a:solidFill>
                  <a:srgbClr val="FF0000"/>
                </a:solidFill>
              </a:rPr>
              <a:t>platform team </a:t>
            </a:r>
            <a:r>
              <a:rPr lang="en-GB" dirty="0"/>
              <a:t>provides internal services and platforms to </a:t>
            </a:r>
            <a:r>
              <a:rPr lang="en-GB" b="1" dirty="0"/>
              <a:t>accelerate delivery by Stream-Aligned Teams</a:t>
            </a:r>
            <a:r>
              <a:rPr lang="en-GB" dirty="0"/>
              <a:t>. </a:t>
            </a:r>
          </a:p>
          <a:p>
            <a:pPr marL="0" indent="0">
              <a:buNone/>
            </a:pPr>
            <a:r>
              <a:rPr lang="en-GB" dirty="0"/>
              <a:t>The focus is creating reusable infrastructure, reducing cognitive load on other teams.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PL" dirty="0">
                <a:solidFill>
                  <a:srgbClr val="FFFFFF"/>
                </a:solidFill>
                <a:effectLst/>
                <a:latin typeface=".Apple Color Emoji UI"/>
              </a:rPr>
              <a:t> ✅ </a:t>
            </a:r>
            <a:r>
              <a:rPr lang="pl-PL" dirty="0"/>
              <a:t>Automation and reusability focused</a:t>
            </a:r>
            <a:endParaRPr lang="en-GB" sz="1800" i="1" dirty="0"/>
          </a:p>
          <a:p>
            <a:pPr marL="0" indent="0">
              <a:buNone/>
            </a:pPr>
            <a:r>
              <a:rPr lang="en-PL" dirty="0">
                <a:solidFill>
                  <a:srgbClr val="FFFFFF"/>
                </a:solidFill>
                <a:effectLst/>
                <a:latin typeface=".Apple Color Emoji UI"/>
              </a:rPr>
              <a:t> ✅ </a:t>
            </a:r>
            <a:r>
              <a:rPr lang="en-PL" dirty="0"/>
              <a:t>Delivering an amazing </a:t>
            </a:r>
            <a:r>
              <a:rPr lang="pl-PL" dirty="0"/>
              <a:t>DevEx is the goal</a:t>
            </a:r>
            <a:endParaRPr lang="en-GB" dirty="0"/>
          </a:p>
          <a:p>
            <a:pPr marL="0" indent="0">
              <a:buNone/>
            </a:pPr>
            <a:r>
              <a:rPr lang="en-PL" dirty="0">
                <a:solidFill>
                  <a:srgbClr val="FFFFFF"/>
                </a:solidFill>
                <a:effectLst/>
                <a:latin typeface=".Apple Color Emoji UI"/>
              </a:rPr>
              <a:t> ✅</a:t>
            </a:r>
            <a:r>
              <a:rPr lang="en-PL" dirty="0"/>
              <a:t> Help </a:t>
            </a:r>
            <a:r>
              <a:rPr lang="pl-PL" dirty="0"/>
              <a:t>reduce cognitive load </a:t>
            </a:r>
            <a:r>
              <a:rPr lang="pl-PL" sz="1800" i="1" dirty="0"/>
              <a:t>(teams use platform team’s solutions to accelerate)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7841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762287-9A00-803C-7042-C2E0D93040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47EA0E-2877-D486-B702-BE953A897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Macro: </a:t>
            </a:r>
            <a:r>
              <a:rPr lang="en-US" b="1" dirty="0">
                <a:solidFill>
                  <a:srgbClr val="2A83EE"/>
                </a:solidFill>
              </a:rPr>
              <a:t>Platform</a:t>
            </a:r>
            <a:r>
              <a:rPr lang="en-US" dirty="0"/>
              <a:t> Teams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E1099EBD-34E7-EFAC-263E-E850691814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0538" y="2600266"/>
            <a:ext cx="8318236" cy="3286301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b="1" dirty="0"/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116FEE7-BDFA-3FDC-9615-3A6A91EFF2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0538" y="1384754"/>
            <a:ext cx="7073348" cy="5353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86571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90F3AB-A187-A45A-CE7E-527B1408B0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20E2AC-91CD-12ED-D2B7-2FB3B29CF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Macro: Team Interaction Modes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8EFCC30-B944-06E0-4FDD-0AE3D813D98E}"/>
              </a:ext>
            </a:extLst>
          </p:cNvPr>
          <p:cNvCxnSpPr/>
          <p:nvPr/>
        </p:nvCxnSpPr>
        <p:spPr>
          <a:xfrm>
            <a:off x="388189" y="6461185"/>
            <a:ext cx="1096561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8C5BB130-4F64-F83E-6D90-3ABAC0CDF1FA}"/>
              </a:ext>
            </a:extLst>
          </p:cNvPr>
          <p:cNvSpPr/>
          <p:nvPr/>
        </p:nvSpPr>
        <p:spPr>
          <a:xfrm>
            <a:off x="975142" y="6361738"/>
            <a:ext cx="258792" cy="22428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E938A27-5700-DEC5-3B80-E892AC8E8B48}"/>
              </a:ext>
            </a:extLst>
          </p:cNvPr>
          <p:cNvSpPr/>
          <p:nvPr/>
        </p:nvSpPr>
        <p:spPr>
          <a:xfrm>
            <a:off x="2812571" y="6361738"/>
            <a:ext cx="258792" cy="22428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194EA63-3BF1-B72C-C829-0818295186FB}"/>
              </a:ext>
            </a:extLst>
          </p:cNvPr>
          <p:cNvSpPr/>
          <p:nvPr/>
        </p:nvSpPr>
        <p:spPr>
          <a:xfrm>
            <a:off x="4848945" y="6361737"/>
            <a:ext cx="258792" cy="224287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AEF387E-13BB-3ABF-C0E0-D593B3F16BFD}"/>
              </a:ext>
            </a:extLst>
          </p:cNvPr>
          <p:cNvSpPr/>
          <p:nvPr/>
        </p:nvSpPr>
        <p:spPr>
          <a:xfrm>
            <a:off x="6745588" y="6361736"/>
            <a:ext cx="258792" cy="2242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9B7C9A5-591B-9BBF-5C1C-07BA65FE98DD}"/>
              </a:ext>
            </a:extLst>
          </p:cNvPr>
          <p:cNvSpPr/>
          <p:nvPr/>
        </p:nvSpPr>
        <p:spPr>
          <a:xfrm>
            <a:off x="8583017" y="6365807"/>
            <a:ext cx="258792" cy="2242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28552E8-4E39-21F7-2B45-41BEE9F5C9B9}"/>
              </a:ext>
            </a:extLst>
          </p:cNvPr>
          <p:cNvSpPr/>
          <p:nvPr/>
        </p:nvSpPr>
        <p:spPr>
          <a:xfrm>
            <a:off x="10416670" y="6361736"/>
            <a:ext cx="258792" cy="2242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E5E83E5-7FA8-58C8-B52A-B58E5F2704AF}"/>
              </a:ext>
            </a:extLst>
          </p:cNvPr>
          <p:cNvSpPr txBox="1"/>
          <p:nvPr/>
        </p:nvSpPr>
        <p:spPr>
          <a:xfrm>
            <a:off x="4764995" y="6586023"/>
            <a:ext cx="42992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/>
              <a:t>Macro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62317B6A-2F0B-D677-4B31-06FC107FED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/>
              <a:t>Let’s once more refer to ”</a:t>
            </a:r>
            <a:r>
              <a:rPr lang="en-US" b="1" dirty="0"/>
              <a:t>Team Topologies</a:t>
            </a:r>
            <a:r>
              <a:rPr lang="en-US" dirty="0"/>
              <a:t>”</a:t>
            </a:r>
            <a:r>
              <a:rPr lang="en-US" baseline="30000" dirty="0"/>
              <a:t>[8]</a:t>
            </a:r>
            <a:r>
              <a:rPr lang="en-US" dirty="0"/>
              <a:t> about types of existing </a:t>
            </a:r>
            <a:r>
              <a:rPr lang="en-US" b="1" dirty="0">
                <a:solidFill>
                  <a:srgbClr val="FF0000"/>
                </a:solidFill>
              </a:rPr>
              <a:t>team interaction modes</a:t>
            </a:r>
            <a:r>
              <a:rPr lang="en-US" dirty="0"/>
              <a:t>:</a:t>
            </a:r>
          </a:p>
          <a:p>
            <a:endParaRPr lang="en-US" dirty="0"/>
          </a:p>
          <a:p>
            <a:pPr>
              <a:buFont typeface="+mj-lt"/>
              <a:buAutoNum type="arabicPeriod"/>
            </a:pPr>
            <a:r>
              <a:rPr lang="en-GB" b="1" dirty="0"/>
              <a:t> Collaboration</a:t>
            </a:r>
          </a:p>
          <a:p>
            <a:pPr>
              <a:buFont typeface="+mj-lt"/>
              <a:buAutoNum type="arabicPeriod"/>
            </a:pPr>
            <a:endParaRPr lang="en-GB" sz="2400" b="1" dirty="0"/>
          </a:p>
          <a:p>
            <a:pPr>
              <a:buFont typeface="+mj-lt"/>
              <a:buAutoNum type="arabicPeriod"/>
            </a:pPr>
            <a:r>
              <a:rPr lang="en-GB" b="1" dirty="0"/>
              <a:t> Facilitation</a:t>
            </a:r>
            <a:endParaRPr lang="en-GB" dirty="0"/>
          </a:p>
          <a:p>
            <a:pPr marL="457200" lvl="1" indent="0">
              <a:buNone/>
            </a:pPr>
            <a:endParaRPr lang="en-GB" dirty="0"/>
          </a:p>
          <a:p>
            <a:pPr>
              <a:buFont typeface="+mj-lt"/>
              <a:buAutoNum type="arabicPeriod"/>
            </a:pPr>
            <a:r>
              <a:rPr lang="en-GB" b="1" dirty="0"/>
              <a:t> X-as-a-service</a:t>
            </a:r>
          </a:p>
          <a:p>
            <a:pPr>
              <a:buFont typeface="+mj-lt"/>
              <a:buAutoNum type="arabicPeriod"/>
            </a:pPr>
            <a:endParaRPr lang="en-GB" sz="2400" dirty="0"/>
          </a:p>
          <a:p>
            <a:pPr marL="457200" lvl="1" indent="0">
              <a:buNone/>
            </a:pPr>
            <a:endParaRPr lang="en-GB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3827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769F78-BBA6-1454-B79E-D49DCD1D10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D9A4AB-1759-2CE9-B8B4-27B7565E27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47075" cy="1325563"/>
          </a:xfrm>
        </p:spPr>
        <p:txBody>
          <a:bodyPr/>
          <a:lstStyle/>
          <a:p>
            <a:r>
              <a:rPr lang="en-US" dirty="0"/>
              <a:t>Macro: Team Interaction Modes: </a:t>
            </a:r>
            <a:r>
              <a:rPr lang="en-US" b="1" dirty="0">
                <a:solidFill>
                  <a:srgbClr val="FFE238"/>
                </a:solidFill>
              </a:rPr>
              <a:t>Collaboration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F2A82E3-11C4-353E-553E-68EB78366B6D}"/>
              </a:ext>
            </a:extLst>
          </p:cNvPr>
          <p:cNvCxnSpPr/>
          <p:nvPr/>
        </p:nvCxnSpPr>
        <p:spPr>
          <a:xfrm>
            <a:off x="388189" y="6461185"/>
            <a:ext cx="1096561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C9BE1470-78A0-E6F7-F3C3-06984F824D87}"/>
              </a:ext>
            </a:extLst>
          </p:cNvPr>
          <p:cNvSpPr/>
          <p:nvPr/>
        </p:nvSpPr>
        <p:spPr>
          <a:xfrm>
            <a:off x="975142" y="6361738"/>
            <a:ext cx="258792" cy="22428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C2E27E8-B1CC-7E15-55A1-4BA10D9EB806}"/>
              </a:ext>
            </a:extLst>
          </p:cNvPr>
          <p:cNvSpPr/>
          <p:nvPr/>
        </p:nvSpPr>
        <p:spPr>
          <a:xfrm>
            <a:off x="2812571" y="6361738"/>
            <a:ext cx="258792" cy="22428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6FFA192-042E-D026-EEBA-115D7BAC9C96}"/>
              </a:ext>
            </a:extLst>
          </p:cNvPr>
          <p:cNvSpPr/>
          <p:nvPr/>
        </p:nvSpPr>
        <p:spPr>
          <a:xfrm>
            <a:off x="4848945" y="6361737"/>
            <a:ext cx="258792" cy="224287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6A4FBA5-7E51-C8B9-74DD-E586FD9E7FA7}"/>
              </a:ext>
            </a:extLst>
          </p:cNvPr>
          <p:cNvSpPr/>
          <p:nvPr/>
        </p:nvSpPr>
        <p:spPr>
          <a:xfrm>
            <a:off x="6745588" y="6361736"/>
            <a:ext cx="258792" cy="2242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716783B-CACE-F379-2633-18F4FCFE8C4C}"/>
              </a:ext>
            </a:extLst>
          </p:cNvPr>
          <p:cNvSpPr/>
          <p:nvPr/>
        </p:nvSpPr>
        <p:spPr>
          <a:xfrm>
            <a:off x="8583017" y="6365807"/>
            <a:ext cx="258792" cy="2242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C3ABF0C-936F-6140-6727-1622A1AEBC17}"/>
              </a:ext>
            </a:extLst>
          </p:cNvPr>
          <p:cNvSpPr/>
          <p:nvPr/>
        </p:nvSpPr>
        <p:spPr>
          <a:xfrm>
            <a:off x="10416670" y="6361736"/>
            <a:ext cx="258792" cy="2242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D64BA07-4AFE-8BA9-71E1-AA241A4E9AF0}"/>
              </a:ext>
            </a:extLst>
          </p:cNvPr>
          <p:cNvSpPr txBox="1"/>
          <p:nvPr/>
        </p:nvSpPr>
        <p:spPr>
          <a:xfrm>
            <a:off x="4764995" y="6586023"/>
            <a:ext cx="42992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/>
              <a:t>Macro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9F709C64-3457-0062-BABF-4A73482F44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+mj-lt"/>
              <a:buAutoNum type="arabicPeriod"/>
            </a:pPr>
            <a:endParaRPr lang="en-GB" sz="2400" dirty="0"/>
          </a:p>
          <a:p>
            <a:pPr marL="457200" lvl="1" indent="0">
              <a:buNone/>
            </a:pPr>
            <a:endParaRPr lang="en-GB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F85B0B-400F-3070-461C-2BEA4C927F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4899" y="1690688"/>
            <a:ext cx="7772400" cy="263170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D7E49A7-4CAB-ED3E-58FE-89E473C8F1B2}"/>
              </a:ext>
            </a:extLst>
          </p:cNvPr>
          <p:cNvSpPr txBox="1"/>
          <p:nvPr/>
        </p:nvSpPr>
        <p:spPr>
          <a:xfrm>
            <a:off x="7099539" y="4850017"/>
            <a:ext cx="401343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b="1" dirty="0"/>
              <a:t>Our example: </a:t>
            </a:r>
            <a:r>
              <a:rPr lang="en-GB" dirty="0"/>
              <a:t>CPT team collaborates with UAMT team to work on a new automatic checkout feature, where data is auto-populated upon checkout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A25F9B9-2CCA-9FE7-44AE-E4E4B5F8B452}"/>
              </a:ext>
            </a:extLst>
          </p:cNvPr>
          <p:cNvSpPr txBox="1"/>
          <p:nvPr/>
        </p:nvSpPr>
        <p:spPr>
          <a:xfrm>
            <a:off x="516730" y="4723111"/>
            <a:ext cx="582741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PL" b="1" dirty="0">
                <a:effectLst/>
                <a:latin typeface=".Apple Color Emoji UI"/>
              </a:rPr>
              <a:t>During “Collaboration” interactions, teams:</a:t>
            </a:r>
            <a:br>
              <a:rPr lang="en-PL" dirty="0">
                <a:solidFill>
                  <a:srgbClr val="FFFFFF"/>
                </a:solidFill>
                <a:effectLst/>
                <a:latin typeface=".Apple Color Emoji UI"/>
              </a:rPr>
            </a:br>
            <a:r>
              <a:rPr lang="en-PL" dirty="0">
                <a:solidFill>
                  <a:srgbClr val="FFFFFF"/>
                </a:solidFill>
                <a:effectLst/>
                <a:latin typeface=".Apple Color Emoji UI"/>
              </a:rPr>
              <a:t> </a:t>
            </a:r>
          </a:p>
          <a:p>
            <a:pPr marL="0" indent="0">
              <a:buNone/>
            </a:pPr>
            <a:r>
              <a:rPr lang="en-PL" dirty="0">
                <a:solidFill>
                  <a:srgbClr val="FFFFFF"/>
                </a:solidFill>
                <a:latin typeface=".Apple Color Emoji UI"/>
              </a:rPr>
              <a:t> </a:t>
            </a:r>
            <a:r>
              <a:rPr lang="en-PL" dirty="0">
                <a:solidFill>
                  <a:srgbClr val="FFFFFF"/>
                </a:solidFill>
                <a:effectLst/>
                <a:latin typeface=".Apple Color Emoji UI"/>
              </a:rPr>
              <a:t>✅ </a:t>
            </a:r>
            <a:r>
              <a:rPr lang="pl-PL" dirty="0"/>
              <a:t>Discovery phase for new technologies, tools, APIs</a:t>
            </a:r>
            <a:endParaRPr lang="en-GB" sz="1200" i="1" dirty="0"/>
          </a:p>
          <a:p>
            <a:pPr marL="0" indent="0">
              <a:buNone/>
            </a:pPr>
            <a:r>
              <a:rPr lang="en-PL" dirty="0">
                <a:solidFill>
                  <a:srgbClr val="FFFFFF"/>
                </a:solidFill>
                <a:effectLst/>
                <a:latin typeface=".Apple Color Emoji UI"/>
              </a:rPr>
              <a:t> ✅ </a:t>
            </a:r>
            <a:r>
              <a:rPr lang="pl-PL" dirty="0"/>
              <a:t>Common problem solving, work on synergy areas</a:t>
            </a:r>
            <a:endParaRPr lang="en-GB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A929249-1CC0-097A-8BB4-6027D433D917}"/>
              </a:ext>
            </a:extLst>
          </p:cNvPr>
          <p:cNvCxnSpPr/>
          <p:nvPr/>
        </p:nvCxnSpPr>
        <p:spPr>
          <a:xfrm>
            <a:off x="6150366" y="5365630"/>
            <a:ext cx="595222" cy="0"/>
          </a:xfrm>
          <a:prstGeom prst="straightConnector1">
            <a:avLst/>
          </a:prstGeom>
          <a:ln>
            <a:solidFill>
              <a:srgbClr val="FFE238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5659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5F2B13-5DDD-F2FF-C605-BA51CB16B1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DAC9EA-2B55-554A-220F-2BB149DFA3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Bingo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1382B1-3D16-AA72-518C-6FF64176A6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429000"/>
            <a:ext cx="10515600" cy="4351338"/>
          </a:xfrm>
        </p:spPr>
        <p:txBody>
          <a:bodyPr>
            <a:normAutofit/>
          </a:bodyPr>
          <a:lstStyle/>
          <a:p>
            <a:r>
              <a:rPr lang="en-GB" dirty="0"/>
              <a:t>Waited hours or even days for a different team to unblock your work/deliverable in some way </a:t>
            </a:r>
          </a:p>
          <a:p>
            <a:pPr marL="0" indent="0">
              <a:buNone/>
            </a:pPr>
            <a:endParaRPr lang="en-GB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GB" dirty="0">
                <a:solidFill>
                  <a:srgbClr val="FF0000"/>
                </a:solidFill>
              </a:rPr>
              <a:t>+1 </a:t>
            </a:r>
          </a:p>
          <a:p>
            <a:pPr marL="0" indent="0">
              <a:buNone/>
            </a:pPr>
            <a:endParaRPr lang="en-GB" dirty="0">
              <a:solidFill>
                <a:srgbClr val="FF0000"/>
              </a:solidFill>
            </a:endParaRP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CFFB060-883E-F20C-7EC4-D3A5A976A8CE}"/>
              </a:ext>
            </a:extLst>
          </p:cNvPr>
          <p:cNvCxnSpPr/>
          <p:nvPr/>
        </p:nvCxnSpPr>
        <p:spPr>
          <a:xfrm>
            <a:off x="388189" y="6461185"/>
            <a:ext cx="1096561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45DD122B-64C0-A7C8-AF49-9BD834B6F87D}"/>
              </a:ext>
            </a:extLst>
          </p:cNvPr>
          <p:cNvSpPr/>
          <p:nvPr/>
        </p:nvSpPr>
        <p:spPr>
          <a:xfrm>
            <a:off x="975142" y="6361738"/>
            <a:ext cx="258792" cy="22428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B1FDA74-0E48-B40E-EB74-D2544F1AADD0}"/>
              </a:ext>
            </a:extLst>
          </p:cNvPr>
          <p:cNvSpPr/>
          <p:nvPr/>
        </p:nvSpPr>
        <p:spPr>
          <a:xfrm>
            <a:off x="2812571" y="6361738"/>
            <a:ext cx="258792" cy="224287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8300066-D6FB-ADB4-5B62-93B4C2CB0E83}"/>
              </a:ext>
            </a:extLst>
          </p:cNvPr>
          <p:cNvSpPr/>
          <p:nvPr/>
        </p:nvSpPr>
        <p:spPr>
          <a:xfrm>
            <a:off x="4848945" y="6361737"/>
            <a:ext cx="258792" cy="2242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7981F1E-95A0-0C67-37E6-CED6D3FA226A}"/>
              </a:ext>
            </a:extLst>
          </p:cNvPr>
          <p:cNvSpPr/>
          <p:nvPr/>
        </p:nvSpPr>
        <p:spPr>
          <a:xfrm>
            <a:off x="6745588" y="6361736"/>
            <a:ext cx="258792" cy="2242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35B0B8C-3E76-0744-0375-35153A5C34D3}"/>
              </a:ext>
            </a:extLst>
          </p:cNvPr>
          <p:cNvSpPr/>
          <p:nvPr/>
        </p:nvSpPr>
        <p:spPr>
          <a:xfrm>
            <a:off x="8583017" y="6365807"/>
            <a:ext cx="258792" cy="2242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6819243-B501-0B4C-5083-B6BC03EF43C4}"/>
              </a:ext>
            </a:extLst>
          </p:cNvPr>
          <p:cNvSpPr/>
          <p:nvPr/>
        </p:nvSpPr>
        <p:spPr>
          <a:xfrm>
            <a:off x="10416670" y="6361736"/>
            <a:ext cx="258792" cy="2242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4C16C2-7CC0-6198-ACD7-CE75108EF6DF}"/>
              </a:ext>
            </a:extLst>
          </p:cNvPr>
          <p:cNvSpPr txBox="1"/>
          <p:nvPr/>
        </p:nvSpPr>
        <p:spPr>
          <a:xfrm>
            <a:off x="2682636" y="6586512"/>
            <a:ext cx="51488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/>
              <a:t>Problem</a:t>
            </a:r>
          </a:p>
        </p:txBody>
      </p:sp>
    </p:spTree>
    <p:extLst>
      <p:ext uri="{BB962C8B-B14F-4D97-AF65-F5344CB8AC3E}">
        <p14:creationId xmlns:p14="http://schemas.microsoft.com/office/powerpoint/2010/main" val="375120122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573EF8-C88A-88B4-5B01-2D30D453C1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06B0C-CA02-80EE-9F10-F0F2BF9D68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47075" cy="1325563"/>
          </a:xfrm>
        </p:spPr>
        <p:txBody>
          <a:bodyPr/>
          <a:lstStyle/>
          <a:p>
            <a:r>
              <a:rPr lang="en-US" dirty="0"/>
              <a:t>Macro: Team Interaction Modes: </a:t>
            </a:r>
            <a:r>
              <a:rPr lang="en-US" b="1" dirty="0">
                <a:solidFill>
                  <a:srgbClr val="0D911A"/>
                </a:solidFill>
              </a:rPr>
              <a:t>Facilitation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B2EE632-2DFD-1CA3-F110-BD62C3530341}"/>
              </a:ext>
            </a:extLst>
          </p:cNvPr>
          <p:cNvCxnSpPr/>
          <p:nvPr/>
        </p:nvCxnSpPr>
        <p:spPr>
          <a:xfrm>
            <a:off x="388189" y="6461185"/>
            <a:ext cx="1096561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C6690E59-0A26-4838-B370-19062EFFFF27}"/>
              </a:ext>
            </a:extLst>
          </p:cNvPr>
          <p:cNvSpPr/>
          <p:nvPr/>
        </p:nvSpPr>
        <p:spPr>
          <a:xfrm>
            <a:off x="975142" y="6361738"/>
            <a:ext cx="258792" cy="22428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14BA87-C378-0483-DC09-3E7107B267AF}"/>
              </a:ext>
            </a:extLst>
          </p:cNvPr>
          <p:cNvSpPr/>
          <p:nvPr/>
        </p:nvSpPr>
        <p:spPr>
          <a:xfrm>
            <a:off x="2812571" y="6361738"/>
            <a:ext cx="258792" cy="22428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D916CC6-3AB1-0176-EDD7-550DB162FD78}"/>
              </a:ext>
            </a:extLst>
          </p:cNvPr>
          <p:cNvSpPr/>
          <p:nvPr/>
        </p:nvSpPr>
        <p:spPr>
          <a:xfrm>
            <a:off x="4848945" y="6361737"/>
            <a:ext cx="258792" cy="224287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A51E804-CD99-9211-3957-0382EC818857}"/>
              </a:ext>
            </a:extLst>
          </p:cNvPr>
          <p:cNvSpPr/>
          <p:nvPr/>
        </p:nvSpPr>
        <p:spPr>
          <a:xfrm>
            <a:off x="6745588" y="6361736"/>
            <a:ext cx="258792" cy="2242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4DCD6EE-6986-2BBA-7CC1-77994C6A4FA7}"/>
              </a:ext>
            </a:extLst>
          </p:cNvPr>
          <p:cNvSpPr/>
          <p:nvPr/>
        </p:nvSpPr>
        <p:spPr>
          <a:xfrm>
            <a:off x="8583017" y="6365807"/>
            <a:ext cx="258792" cy="2242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5AEAF81-4C34-F3CB-D895-84CDCE005EAA}"/>
              </a:ext>
            </a:extLst>
          </p:cNvPr>
          <p:cNvSpPr/>
          <p:nvPr/>
        </p:nvSpPr>
        <p:spPr>
          <a:xfrm>
            <a:off x="10416670" y="6361736"/>
            <a:ext cx="258792" cy="2242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C5BA4EA-7A2F-A53A-3B04-B5ADF0C4668D}"/>
              </a:ext>
            </a:extLst>
          </p:cNvPr>
          <p:cNvSpPr txBox="1"/>
          <p:nvPr/>
        </p:nvSpPr>
        <p:spPr>
          <a:xfrm>
            <a:off x="4764995" y="6586023"/>
            <a:ext cx="42992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/>
              <a:t>Macro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A34B5AEA-BCBB-A157-EF4D-C3517E1FF6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+mj-lt"/>
              <a:buAutoNum type="arabicPeriod"/>
            </a:pPr>
            <a:endParaRPr lang="en-GB" sz="2400" dirty="0"/>
          </a:p>
          <a:p>
            <a:pPr marL="457200" lvl="1" indent="0">
              <a:buNone/>
            </a:pPr>
            <a:endParaRPr lang="en-GB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756B6BA-921A-B0CF-8578-AC49D9DEEB6E}"/>
              </a:ext>
            </a:extLst>
          </p:cNvPr>
          <p:cNvSpPr txBox="1"/>
          <p:nvPr/>
        </p:nvSpPr>
        <p:spPr>
          <a:xfrm>
            <a:off x="7099539" y="4450841"/>
            <a:ext cx="401343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b="1" dirty="0"/>
              <a:t>Our example: </a:t>
            </a:r>
            <a:r>
              <a:rPr lang="en-GB" dirty="0"/>
              <a:t>CST team guides the search team on applying processes to safely store user’s search data according to security best practices from dev start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6E36CBB-B569-F8DF-1A9F-AA92EF7C0F6D}"/>
              </a:ext>
            </a:extLst>
          </p:cNvPr>
          <p:cNvSpPr txBox="1"/>
          <p:nvPr/>
        </p:nvSpPr>
        <p:spPr>
          <a:xfrm>
            <a:off x="421123" y="4054562"/>
            <a:ext cx="598803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PL" b="1" dirty="0">
                <a:effectLst/>
                <a:latin typeface=".Apple Color Emoji UI"/>
              </a:rPr>
              <a:t>During “Facilitation” interactions, teams:</a:t>
            </a:r>
            <a:br>
              <a:rPr lang="en-PL" b="1" dirty="0">
                <a:effectLst/>
                <a:latin typeface=".Apple Color Emoji UI"/>
              </a:rPr>
            </a:br>
            <a:endParaRPr lang="en-PL" dirty="0">
              <a:solidFill>
                <a:srgbClr val="FFFFFF"/>
              </a:solidFill>
              <a:effectLst/>
              <a:latin typeface=".Apple Color Emoji UI"/>
            </a:endParaRPr>
          </a:p>
          <a:p>
            <a:pPr marL="0" indent="0">
              <a:buNone/>
            </a:pPr>
            <a:r>
              <a:rPr lang="en-PL" dirty="0">
                <a:solidFill>
                  <a:srgbClr val="FFFFFF"/>
                </a:solidFill>
                <a:effectLst/>
                <a:latin typeface=".Apple Color Emoji UI"/>
              </a:rPr>
              <a:t> ✅ </a:t>
            </a:r>
            <a:r>
              <a:rPr lang="pl-PL" dirty="0"/>
              <a:t>Enablement type teams provide </a:t>
            </a:r>
            <a:r>
              <a:rPr lang="pl-PL" b="1" dirty="0"/>
              <a:t>mentorship/consultancy/partnership </a:t>
            </a:r>
            <a:r>
              <a:rPr lang="pl-PL" dirty="0"/>
              <a:t>with other teams</a:t>
            </a:r>
            <a:endParaRPr lang="en-GB" sz="1200" i="1" dirty="0"/>
          </a:p>
          <a:p>
            <a:pPr marL="0" indent="0">
              <a:buNone/>
            </a:pPr>
            <a:r>
              <a:rPr lang="en-PL" dirty="0">
                <a:solidFill>
                  <a:srgbClr val="FFFFFF"/>
                </a:solidFill>
                <a:effectLst/>
                <a:latin typeface=".Apple Color Emoji UI"/>
              </a:rPr>
              <a:t> ✅ </a:t>
            </a:r>
            <a:r>
              <a:rPr lang="pl-PL" dirty="0"/>
              <a:t>There’s no product ownership on the enablement team</a:t>
            </a:r>
          </a:p>
          <a:p>
            <a:r>
              <a:rPr lang="en-PL" dirty="0">
                <a:solidFill>
                  <a:srgbClr val="FFFFFF"/>
                </a:solidFill>
                <a:effectLst/>
                <a:latin typeface=".Apple Color Emoji UI"/>
              </a:rPr>
              <a:t> ✅ </a:t>
            </a:r>
            <a:r>
              <a:rPr lang="en-PL" dirty="0"/>
              <a:t>One way road: Team A helps enable Team B</a:t>
            </a:r>
            <a:endParaRPr lang="pl-PL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26C59E1-5D50-934B-32AF-AD9C5216BC52}"/>
              </a:ext>
            </a:extLst>
          </p:cNvPr>
          <p:cNvCxnSpPr/>
          <p:nvPr/>
        </p:nvCxnSpPr>
        <p:spPr>
          <a:xfrm>
            <a:off x="6409158" y="5052677"/>
            <a:ext cx="595222" cy="0"/>
          </a:xfrm>
          <a:prstGeom prst="straightConnector1">
            <a:avLst/>
          </a:prstGeom>
          <a:ln>
            <a:solidFill>
              <a:srgbClr val="0D911A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9698" name="Picture 2">
            <a:extLst>
              <a:ext uri="{FF2B5EF4-FFF2-40B4-BE49-F238E27FC236}">
                <a16:creationId xmlns:a16="http://schemas.microsoft.com/office/drawing/2014/main" id="{B60F0F5F-3C9C-1169-611E-1E6B27B56C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3934" y="1839195"/>
            <a:ext cx="9683509" cy="1944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9030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EF15B5-98E2-7E4F-522C-8C9F245CF0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648510-1190-34A9-CD1D-8D8D2AB96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057627" cy="1325563"/>
          </a:xfrm>
        </p:spPr>
        <p:txBody>
          <a:bodyPr/>
          <a:lstStyle/>
          <a:p>
            <a:r>
              <a:rPr lang="en-US" dirty="0"/>
              <a:t>Macro: Team Interaction Modes: </a:t>
            </a:r>
            <a:r>
              <a:rPr lang="en-US" b="1" dirty="0">
                <a:solidFill>
                  <a:srgbClr val="9896FF"/>
                </a:solidFill>
              </a:rPr>
              <a:t>X-as-a-Service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284FCA3-FF63-9764-D139-8F3A9C489E72}"/>
              </a:ext>
            </a:extLst>
          </p:cNvPr>
          <p:cNvCxnSpPr/>
          <p:nvPr/>
        </p:nvCxnSpPr>
        <p:spPr>
          <a:xfrm>
            <a:off x="388189" y="6461185"/>
            <a:ext cx="1096561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654BE66A-C540-DC5B-D5B2-088E0DB1F698}"/>
              </a:ext>
            </a:extLst>
          </p:cNvPr>
          <p:cNvSpPr/>
          <p:nvPr/>
        </p:nvSpPr>
        <p:spPr>
          <a:xfrm>
            <a:off x="975142" y="6361738"/>
            <a:ext cx="258792" cy="22428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640D087-0801-BC92-46D5-CA39E018B172}"/>
              </a:ext>
            </a:extLst>
          </p:cNvPr>
          <p:cNvSpPr/>
          <p:nvPr/>
        </p:nvSpPr>
        <p:spPr>
          <a:xfrm>
            <a:off x="2812571" y="6361738"/>
            <a:ext cx="258792" cy="22428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7F23E41-D6DD-1786-8D81-5BD9088955FD}"/>
              </a:ext>
            </a:extLst>
          </p:cNvPr>
          <p:cNvSpPr/>
          <p:nvPr/>
        </p:nvSpPr>
        <p:spPr>
          <a:xfrm>
            <a:off x="4848945" y="6361737"/>
            <a:ext cx="258792" cy="224287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28FEC2D-F9CA-0BD5-CF17-EBE2EC3932FE}"/>
              </a:ext>
            </a:extLst>
          </p:cNvPr>
          <p:cNvSpPr/>
          <p:nvPr/>
        </p:nvSpPr>
        <p:spPr>
          <a:xfrm>
            <a:off x="6745588" y="6361736"/>
            <a:ext cx="258792" cy="2242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E18E5A0-26FE-4E4A-D085-4240BC0319F2}"/>
              </a:ext>
            </a:extLst>
          </p:cNvPr>
          <p:cNvSpPr/>
          <p:nvPr/>
        </p:nvSpPr>
        <p:spPr>
          <a:xfrm>
            <a:off x="8583017" y="6365807"/>
            <a:ext cx="258792" cy="2242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9C09E6D-7158-74BE-C105-A3A8636ACBA8}"/>
              </a:ext>
            </a:extLst>
          </p:cNvPr>
          <p:cNvSpPr/>
          <p:nvPr/>
        </p:nvSpPr>
        <p:spPr>
          <a:xfrm>
            <a:off x="10416670" y="6361736"/>
            <a:ext cx="258792" cy="2242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3AE122E-7A92-AAAA-F247-59E921AA4D9D}"/>
              </a:ext>
            </a:extLst>
          </p:cNvPr>
          <p:cNvSpPr txBox="1"/>
          <p:nvPr/>
        </p:nvSpPr>
        <p:spPr>
          <a:xfrm>
            <a:off x="4764995" y="6586023"/>
            <a:ext cx="42992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/>
              <a:t>Macro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F17DAE54-8217-6172-1259-641BB3EDCD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+mj-lt"/>
              <a:buAutoNum type="arabicPeriod"/>
            </a:pPr>
            <a:endParaRPr lang="en-GB" sz="2400" dirty="0"/>
          </a:p>
          <a:p>
            <a:pPr marL="457200" lvl="1" indent="0">
              <a:buNone/>
            </a:pPr>
            <a:endParaRPr lang="en-GB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9BC789-F613-6809-636D-BE5FEE8D0A9F}"/>
              </a:ext>
            </a:extLst>
          </p:cNvPr>
          <p:cNvSpPr txBox="1"/>
          <p:nvPr/>
        </p:nvSpPr>
        <p:spPr>
          <a:xfrm>
            <a:off x="8566390" y="4513022"/>
            <a:ext cx="283161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b="1" dirty="0"/>
              <a:t>Our example: </a:t>
            </a:r>
            <a:r>
              <a:rPr lang="en-GB" dirty="0"/>
              <a:t>Platform team provides automation/pipelines to other Stream-aligned teams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6D58C44-8B63-60BC-41E4-C2196C91DEA1}"/>
              </a:ext>
            </a:extLst>
          </p:cNvPr>
          <p:cNvSpPr txBox="1"/>
          <p:nvPr/>
        </p:nvSpPr>
        <p:spPr>
          <a:xfrm>
            <a:off x="8248425" y="1690688"/>
            <a:ext cx="346755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PL" b="1" dirty="0">
                <a:effectLst/>
                <a:latin typeface=".Apple Color Emoji UI"/>
              </a:rPr>
              <a:t>During “X-as-a-service” interactions, teams:</a:t>
            </a:r>
          </a:p>
          <a:p>
            <a:pPr marL="0" indent="0" algn="ctr">
              <a:buNone/>
            </a:pPr>
            <a:br>
              <a:rPr lang="en-PL" dirty="0">
                <a:solidFill>
                  <a:srgbClr val="FFFFFF"/>
                </a:solidFill>
                <a:effectLst/>
                <a:latin typeface=".Apple Color Emoji UI"/>
              </a:rPr>
            </a:br>
            <a:r>
              <a:rPr lang="en-PL" dirty="0">
                <a:solidFill>
                  <a:srgbClr val="FFFFFF"/>
                </a:solidFill>
                <a:effectLst/>
                <a:latin typeface=".Apple Color Emoji UI"/>
              </a:rPr>
              <a:t> ✅ </a:t>
            </a:r>
            <a:r>
              <a:rPr lang="en-PL" dirty="0"/>
              <a:t>P</a:t>
            </a:r>
            <a:r>
              <a:rPr lang="pl-PL" dirty="0"/>
              <a:t>rovides a </a:t>
            </a:r>
            <a:r>
              <a:rPr lang="pl-PL" b="1" dirty="0"/>
              <a:t>service-</a:t>
            </a:r>
            <a:r>
              <a:rPr lang="pl-PL" b="1" dirty="0" err="1"/>
              <a:t>like</a:t>
            </a:r>
            <a:r>
              <a:rPr lang="pl-PL" dirty="0"/>
              <a:t> </a:t>
            </a:r>
            <a:r>
              <a:rPr lang="pl-PL" b="1" dirty="0"/>
              <a:t>solution</a:t>
            </a:r>
            <a:r>
              <a:rPr lang="pl-PL" dirty="0"/>
              <a:t> that can be </a:t>
            </a:r>
            <a:r>
              <a:rPr lang="pl-PL" b="1" dirty="0" err="1"/>
              <a:t>consumed</a:t>
            </a:r>
            <a:endParaRPr lang="pl-PL" b="1" dirty="0"/>
          </a:p>
          <a:p>
            <a:pPr marL="0" indent="0" algn="ctr">
              <a:buNone/>
            </a:pPr>
            <a:r>
              <a:rPr lang="pl-PL" dirty="0"/>
              <a:t> </a:t>
            </a:r>
          </a:p>
          <a:p>
            <a:pPr marL="0" indent="0" algn="ctr">
              <a:buNone/>
            </a:pPr>
            <a:r>
              <a:rPr lang="en-PL" dirty="0">
                <a:solidFill>
                  <a:srgbClr val="FFFFFF"/>
                </a:solidFill>
                <a:effectLst/>
                <a:latin typeface=".Apple Color Emoji UI"/>
              </a:rPr>
              <a:t>✅ </a:t>
            </a:r>
            <a:r>
              <a:rPr lang="pl-PL" dirty="0"/>
              <a:t>Collaboration and X-as-a-service can </a:t>
            </a:r>
            <a:r>
              <a:rPr lang="pl-PL" b="1" dirty="0"/>
              <a:t>coexist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E29F7D5-8768-8159-91B6-82E5E34BC5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189" y="1815525"/>
            <a:ext cx="7772400" cy="3924601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C45480A-FE93-A59A-F3F2-37F5434431CF}"/>
              </a:ext>
            </a:extLst>
          </p:cNvPr>
          <p:cNvCxnSpPr>
            <a:cxnSpLocks/>
          </p:cNvCxnSpPr>
          <p:nvPr/>
        </p:nvCxnSpPr>
        <p:spPr>
          <a:xfrm>
            <a:off x="9982199" y="3999012"/>
            <a:ext cx="0" cy="450975"/>
          </a:xfrm>
          <a:prstGeom prst="straightConnector1">
            <a:avLst/>
          </a:prstGeom>
          <a:ln>
            <a:solidFill>
              <a:srgbClr val="9896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3449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allAtOnce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757166-34E8-C502-9ECF-DE58B43C2B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B2415-61E7-05C9-2288-2EA1FC36B3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Micro: How does all of that affect me?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F04B61-19D7-BE6A-7285-D696817A75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0198" y="2902614"/>
            <a:ext cx="8944155" cy="90594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dirty="0"/>
              <a:t>To understand how that impacts you, it is time to get </a:t>
            </a:r>
            <a:r>
              <a:rPr lang="en-GB" sz="1500" b="1" dirty="0"/>
              <a:t>micro!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E1FFAA6-EBC4-99DA-EA4D-8F36E18065EB}"/>
              </a:ext>
            </a:extLst>
          </p:cNvPr>
          <p:cNvCxnSpPr/>
          <p:nvPr/>
        </p:nvCxnSpPr>
        <p:spPr>
          <a:xfrm>
            <a:off x="388189" y="6461185"/>
            <a:ext cx="1096561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FBB19B4B-8B24-E883-22FC-6331FC45D9D5}"/>
              </a:ext>
            </a:extLst>
          </p:cNvPr>
          <p:cNvSpPr/>
          <p:nvPr/>
        </p:nvSpPr>
        <p:spPr>
          <a:xfrm>
            <a:off x="975142" y="6361738"/>
            <a:ext cx="258792" cy="22428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73B2784-D2A9-C0AA-AC3F-8261FAB54935}"/>
              </a:ext>
            </a:extLst>
          </p:cNvPr>
          <p:cNvSpPr/>
          <p:nvPr/>
        </p:nvSpPr>
        <p:spPr>
          <a:xfrm>
            <a:off x="2812571" y="6361738"/>
            <a:ext cx="258792" cy="22428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3FC4511-531F-2AFB-7219-5A90FD9442C7}"/>
              </a:ext>
            </a:extLst>
          </p:cNvPr>
          <p:cNvSpPr/>
          <p:nvPr/>
        </p:nvSpPr>
        <p:spPr>
          <a:xfrm>
            <a:off x="4848945" y="6361737"/>
            <a:ext cx="258792" cy="22428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1D9A2A6-5E34-2E66-383B-CBABC8AD3B7D}"/>
              </a:ext>
            </a:extLst>
          </p:cNvPr>
          <p:cNvSpPr/>
          <p:nvPr/>
        </p:nvSpPr>
        <p:spPr>
          <a:xfrm>
            <a:off x="6745588" y="6361736"/>
            <a:ext cx="258792" cy="224287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D0CC78F-954E-F7F2-22A0-7D6A0562775B}"/>
              </a:ext>
            </a:extLst>
          </p:cNvPr>
          <p:cNvSpPr/>
          <p:nvPr/>
        </p:nvSpPr>
        <p:spPr>
          <a:xfrm>
            <a:off x="8583017" y="6365807"/>
            <a:ext cx="258792" cy="2242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7788D15-F966-2CA5-778C-E9C00588EACE}"/>
              </a:ext>
            </a:extLst>
          </p:cNvPr>
          <p:cNvSpPr/>
          <p:nvPr/>
        </p:nvSpPr>
        <p:spPr>
          <a:xfrm>
            <a:off x="10416670" y="6361736"/>
            <a:ext cx="258792" cy="2242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51D49BE-50D0-7708-EE7C-6B2EFB25FE44}"/>
              </a:ext>
            </a:extLst>
          </p:cNvPr>
          <p:cNvSpPr txBox="1"/>
          <p:nvPr/>
        </p:nvSpPr>
        <p:spPr>
          <a:xfrm>
            <a:off x="6681591" y="6581373"/>
            <a:ext cx="40267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/>
              <a:t>Micro</a:t>
            </a:r>
          </a:p>
        </p:txBody>
      </p:sp>
      <p:pic>
        <p:nvPicPr>
          <p:cNvPr id="32770" name="Picture 2" descr="Reecee 🎃 on X: &quot;It's interesting how similar Mario in the Paper Mario  series looks to small Mario from Super Mario World. It makes sense because  they were originally using SMW sprites">
            <a:extLst>
              <a:ext uri="{FF2B5EF4-FFF2-40B4-BE49-F238E27FC236}">
                <a16:creationId xmlns:a16="http://schemas.microsoft.com/office/drawing/2014/main" id="{606E808D-569C-788E-DDD8-DE67E09C4D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7289" y="4177064"/>
            <a:ext cx="591656" cy="843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033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2D699C-DE0A-3367-DD23-A993810287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4F85FE-E594-032C-D69A-D6876DF61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Micro: Cognitive Load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0DA44B6-0529-2B9D-BA18-E58A7BB21AE5}"/>
              </a:ext>
            </a:extLst>
          </p:cNvPr>
          <p:cNvCxnSpPr/>
          <p:nvPr/>
        </p:nvCxnSpPr>
        <p:spPr>
          <a:xfrm>
            <a:off x="388189" y="6461185"/>
            <a:ext cx="1096561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CCE0B560-CB17-86B9-3A1E-8BA3986D103A}"/>
              </a:ext>
            </a:extLst>
          </p:cNvPr>
          <p:cNvSpPr/>
          <p:nvPr/>
        </p:nvSpPr>
        <p:spPr>
          <a:xfrm>
            <a:off x="975142" y="6361738"/>
            <a:ext cx="258792" cy="22428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75E357D-6020-09F4-33B4-473676BC4B98}"/>
              </a:ext>
            </a:extLst>
          </p:cNvPr>
          <p:cNvSpPr/>
          <p:nvPr/>
        </p:nvSpPr>
        <p:spPr>
          <a:xfrm>
            <a:off x="2812571" y="6361738"/>
            <a:ext cx="258792" cy="22428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4CA06D2-803D-67BA-9C7E-A8FD24936B16}"/>
              </a:ext>
            </a:extLst>
          </p:cNvPr>
          <p:cNvSpPr/>
          <p:nvPr/>
        </p:nvSpPr>
        <p:spPr>
          <a:xfrm>
            <a:off x="4848945" y="6361737"/>
            <a:ext cx="258792" cy="22428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B4BC2A0-7C66-1463-E33A-2056B0A6775D}"/>
              </a:ext>
            </a:extLst>
          </p:cNvPr>
          <p:cNvSpPr/>
          <p:nvPr/>
        </p:nvSpPr>
        <p:spPr>
          <a:xfrm>
            <a:off x="6745588" y="6361736"/>
            <a:ext cx="258792" cy="224287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2872964-6688-37AB-DCBB-5A5ED420297A}"/>
              </a:ext>
            </a:extLst>
          </p:cNvPr>
          <p:cNvSpPr/>
          <p:nvPr/>
        </p:nvSpPr>
        <p:spPr>
          <a:xfrm>
            <a:off x="8583017" y="6365807"/>
            <a:ext cx="258792" cy="2242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7597F99-5F28-C8F3-25D7-95963F2F63E8}"/>
              </a:ext>
            </a:extLst>
          </p:cNvPr>
          <p:cNvSpPr/>
          <p:nvPr/>
        </p:nvSpPr>
        <p:spPr>
          <a:xfrm>
            <a:off x="10416670" y="6361736"/>
            <a:ext cx="258792" cy="2242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DF9F30E-0A5D-3144-83A8-302EF19839AE}"/>
              </a:ext>
            </a:extLst>
          </p:cNvPr>
          <p:cNvSpPr txBox="1"/>
          <p:nvPr/>
        </p:nvSpPr>
        <p:spPr>
          <a:xfrm>
            <a:off x="6683982" y="6581373"/>
            <a:ext cx="40267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/>
              <a:t>Micro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DC32F0F0-5C54-7992-4BC0-0EF6D6C2EE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3468"/>
            <a:ext cx="10515600" cy="4351338"/>
          </a:xfrm>
        </p:spPr>
        <p:txBody>
          <a:bodyPr/>
          <a:lstStyle/>
          <a:p>
            <a:r>
              <a:rPr lang="en-GB" b="1" dirty="0"/>
              <a:t>Cognitive Load</a:t>
            </a:r>
            <a:r>
              <a:rPr lang="en-GB" dirty="0"/>
              <a:t> refers to the total amount of mental effort being used in the working memory. </a:t>
            </a:r>
          </a:p>
          <a:p>
            <a:r>
              <a:rPr lang="en-GB" dirty="0"/>
              <a:t>As a </a:t>
            </a:r>
            <a:r>
              <a:rPr lang="en-GB" b="1" dirty="0"/>
              <a:t>developer, </a:t>
            </a:r>
            <a:r>
              <a:rPr lang="en-GB" dirty="0"/>
              <a:t>cognitive load is your “CPU Brain capacity” to manage multiple activities at the same time </a:t>
            </a:r>
            <a:r>
              <a:rPr lang="en-GB" sz="2000" i="1" dirty="0"/>
              <a:t>(coding, managing tools, requirements, and sometimes even talking to other people)</a:t>
            </a:r>
          </a:p>
          <a:p>
            <a:endParaRPr lang="en-US" dirty="0"/>
          </a:p>
        </p:txBody>
      </p:sp>
      <p:pic>
        <p:nvPicPr>
          <p:cNvPr id="35842" name="Picture 2" descr="linux - Why is the &quot;top&quot; command showing a CPU usage of 799%? - Super User">
            <a:extLst>
              <a:ext uri="{FF2B5EF4-FFF2-40B4-BE49-F238E27FC236}">
                <a16:creationId xmlns:a16="http://schemas.microsoft.com/office/drawing/2014/main" id="{C238301C-E474-1C9F-2E38-9FB9A52A79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538" y="3765993"/>
            <a:ext cx="7478479" cy="21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07BBF8B-8925-C927-437B-AEB288C22FDD}"/>
              </a:ext>
            </a:extLst>
          </p:cNvPr>
          <p:cNvSpPr txBox="1"/>
          <p:nvPr/>
        </p:nvSpPr>
        <p:spPr>
          <a:xfrm>
            <a:off x="8613483" y="5342515"/>
            <a:ext cx="31788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i="1" dirty="0"/>
              <a:t>(Dev’s brain after committing a small hotfix on prod, Friday)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748872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47DFB0-43DA-487E-0B0D-4EAF279015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8A3328-3E8B-F55B-8A7D-5F277E974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Micro: Cognitive Load (The Hero Antipattern)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1B10562-3654-14C4-2CD7-46F4C75D3419}"/>
              </a:ext>
            </a:extLst>
          </p:cNvPr>
          <p:cNvCxnSpPr/>
          <p:nvPr/>
        </p:nvCxnSpPr>
        <p:spPr>
          <a:xfrm>
            <a:off x="388189" y="6413494"/>
            <a:ext cx="1096561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86DA2331-3433-54CE-EA98-CE42E1AC3D05}"/>
              </a:ext>
            </a:extLst>
          </p:cNvPr>
          <p:cNvSpPr/>
          <p:nvPr/>
        </p:nvSpPr>
        <p:spPr>
          <a:xfrm>
            <a:off x="975142" y="6361738"/>
            <a:ext cx="258792" cy="22428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B1E0CBD-E38C-7C5C-D8D2-CB7B4D22C17A}"/>
              </a:ext>
            </a:extLst>
          </p:cNvPr>
          <p:cNvSpPr/>
          <p:nvPr/>
        </p:nvSpPr>
        <p:spPr>
          <a:xfrm>
            <a:off x="2812571" y="6361738"/>
            <a:ext cx="258792" cy="22428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1714108-C455-D02C-3686-AC64FB5491CC}"/>
              </a:ext>
            </a:extLst>
          </p:cNvPr>
          <p:cNvSpPr/>
          <p:nvPr/>
        </p:nvSpPr>
        <p:spPr>
          <a:xfrm>
            <a:off x="4848945" y="6361737"/>
            <a:ext cx="258792" cy="22428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7AD4A47-459D-72AC-CF8C-93C1C301FBE2}"/>
              </a:ext>
            </a:extLst>
          </p:cNvPr>
          <p:cNvSpPr/>
          <p:nvPr/>
        </p:nvSpPr>
        <p:spPr>
          <a:xfrm>
            <a:off x="6745588" y="6361736"/>
            <a:ext cx="258792" cy="224287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5FBB32F-C5C2-9E3B-F702-0D799BED0129}"/>
              </a:ext>
            </a:extLst>
          </p:cNvPr>
          <p:cNvSpPr/>
          <p:nvPr/>
        </p:nvSpPr>
        <p:spPr>
          <a:xfrm>
            <a:off x="8583017" y="6365807"/>
            <a:ext cx="258792" cy="2242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6320BE0-D2CC-9CC4-B980-ED7FD45AE19B}"/>
              </a:ext>
            </a:extLst>
          </p:cNvPr>
          <p:cNvSpPr/>
          <p:nvPr/>
        </p:nvSpPr>
        <p:spPr>
          <a:xfrm>
            <a:off x="10416670" y="6361736"/>
            <a:ext cx="258792" cy="2242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9EA3B7-B0A3-7A27-8A9C-8912C894F014}"/>
              </a:ext>
            </a:extLst>
          </p:cNvPr>
          <p:cNvSpPr txBox="1"/>
          <p:nvPr/>
        </p:nvSpPr>
        <p:spPr>
          <a:xfrm>
            <a:off x="6683982" y="6581373"/>
            <a:ext cx="40267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/>
              <a:t>Micro</a:t>
            </a:r>
          </a:p>
        </p:txBody>
      </p:sp>
      <p:pic>
        <p:nvPicPr>
          <p:cNvPr id="34820" name="Picture 4" descr="SMW Cape Mario Walking by WinVista2009 on DeviantArt">
            <a:extLst>
              <a:ext uri="{FF2B5EF4-FFF2-40B4-BE49-F238E27FC236}">
                <a16:creationId xmlns:a16="http://schemas.microsoft.com/office/drawing/2014/main" id="{E3B2552C-693F-7DCB-D64F-FB531E1F061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8945" y="2533385"/>
            <a:ext cx="1815771" cy="1955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25002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DF825E-0196-2D6E-E157-8265E7AEB4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C3F9D3-C8D9-934A-A8EC-1641357BE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Micro: The Hero Antipattern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70F209F-608E-4586-19DA-CA9C1B51EBDB}"/>
              </a:ext>
            </a:extLst>
          </p:cNvPr>
          <p:cNvCxnSpPr/>
          <p:nvPr/>
        </p:nvCxnSpPr>
        <p:spPr>
          <a:xfrm>
            <a:off x="388189" y="6413494"/>
            <a:ext cx="1096561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430BBC74-5768-BE43-EF0C-5772561F005B}"/>
              </a:ext>
            </a:extLst>
          </p:cNvPr>
          <p:cNvSpPr/>
          <p:nvPr/>
        </p:nvSpPr>
        <p:spPr>
          <a:xfrm>
            <a:off x="975142" y="6361738"/>
            <a:ext cx="258792" cy="22428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6EA7870-B615-4878-965B-D40864CB53BA}"/>
              </a:ext>
            </a:extLst>
          </p:cNvPr>
          <p:cNvSpPr/>
          <p:nvPr/>
        </p:nvSpPr>
        <p:spPr>
          <a:xfrm>
            <a:off x="2812571" y="6361738"/>
            <a:ext cx="258792" cy="22428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BCBB722-8CB7-08AD-2F83-78B6A36347F9}"/>
              </a:ext>
            </a:extLst>
          </p:cNvPr>
          <p:cNvSpPr/>
          <p:nvPr/>
        </p:nvSpPr>
        <p:spPr>
          <a:xfrm>
            <a:off x="4848945" y="6361737"/>
            <a:ext cx="258792" cy="22428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8BA157C-D000-3685-340E-4B3D5EF7B137}"/>
              </a:ext>
            </a:extLst>
          </p:cNvPr>
          <p:cNvSpPr/>
          <p:nvPr/>
        </p:nvSpPr>
        <p:spPr>
          <a:xfrm>
            <a:off x="6745588" y="6361736"/>
            <a:ext cx="258792" cy="224287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692CD42-CA88-67C7-6D9F-1D40EFDFE9DD}"/>
              </a:ext>
            </a:extLst>
          </p:cNvPr>
          <p:cNvSpPr/>
          <p:nvPr/>
        </p:nvSpPr>
        <p:spPr>
          <a:xfrm>
            <a:off x="8583017" y="6365807"/>
            <a:ext cx="258792" cy="2242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F8B1A62-EEE8-623B-0847-93E38467E455}"/>
              </a:ext>
            </a:extLst>
          </p:cNvPr>
          <p:cNvSpPr/>
          <p:nvPr/>
        </p:nvSpPr>
        <p:spPr>
          <a:xfrm>
            <a:off x="10416670" y="6361736"/>
            <a:ext cx="258792" cy="2242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7DD824-CE76-E953-1901-5C4B7FFB856D}"/>
              </a:ext>
            </a:extLst>
          </p:cNvPr>
          <p:cNvSpPr txBox="1"/>
          <p:nvPr/>
        </p:nvSpPr>
        <p:spPr>
          <a:xfrm>
            <a:off x="6683982" y="6581373"/>
            <a:ext cx="40267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/>
              <a:t>Micro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FBE2ED-8062-63A7-EFEA-187130485B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Let’s define </a:t>
            </a:r>
            <a:r>
              <a:rPr lang="en-US" b="1" dirty="0"/>
              <a:t>HERO</a:t>
            </a:r>
            <a:r>
              <a:rPr lang="en-US" dirty="0"/>
              <a:t> for this context</a:t>
            </a:r>
          </a:p>
          <a:p>
            <a:endParaRPr lang="en-US" dirty="0"/>
          </a:p>
          <a:p>
            <a:pPr marL="0" indent="0" algn="ctr">
              <a:buNone/>
            </a:pPr>
            <a:r>
              <a:rPr lang="en-US" dirty="0"/>
              <a:t>Sometimes, being a hero is a good thing:</a:t>
            </a:r>
          </a:p>
        </p:txBody>
      </p:sp>
      <p:pic>
        <p:nvPicPr>
          <p:cNvPr id="44036" name="Picture 4" descr="Superman and the Superego | The New Yorker">
            <a:extLst>
              <a:ext uri="{FF2B5EF4-FFF2-40B4-BE49-F238E27FC236}">
                <a16:creationId xmlns:a16="http://schemas.microsoft.com/office/drawing/2014/main" id="{B2BC57CE-0398-DB22-00F9-1050145D5E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9107" y="3472063"/>
            <a:ext cx="3133785" cy="2361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0344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131480-E9DC-E8C6-1134-E463C98110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65882C-83C4-F33E-5320-21E63ECF13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Micro: The Hero Antipattern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1579D4F-347D-C7B5-0A4E-8FFE606A8A80}"/>
              </a:ext>
            </a:extLst>
          </p:cNvPr>
          <p:cNvCxnSpPr/>
          <p:nvPr/>
        </p:nvCxnSpPr>
        <p:spPr>
          <a:xfrm>
            <a:off x="388189" y="6413494"/>
            <a:ext cx="1096561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B095FEDA-C2B3-014E-B2F9-9A921844C549}"/>
              </a:ext>
            </a:extLst>
          </p:cNvPr>
          <p:cNvSpPr/>
          <p:nvPr/>
        </p:nvSpPr>
        <p:spPr>
          <a:xfrm>
            <a:off x="975142" y="6361738"/>
            <a:ext cx="258792" cy="22428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DD6F3AD-36BE-1FD9-EECF-AFFBA1482F88}"/>
              </a:ext>
            </a:extLst>
          </p:cNvPr>
          <p:cNvSpPr/>
          <p:nvPr/>
        </p:nvSpPr>
        <p:spPr>
          <a:xfrm>
            <a:off x="2812571" y="6361738"/>
            <a:ext cx="258792" cy="22428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194960E-859E-FF3A-7EC6-9FD232FC8049}"/>
              </a:ext>
            </a:extLst>
          </p:cNvPr>
          <p:cNvSpPr/>
          <p:nvPr/>
        </p:nvSpPr>
        <p:spPr>
          <a:xfrm>
            <a:off x="4848945" y="6361737"/>
            <a:ext cx="258792" cy="22428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3DFCDCF-9B39-DB5A-8E91-8E2823ED4A4E}"/>
              </a:ext>
            </a:extLst>
          </p:cNvPr>
          <p:cNvSpPr/>
          <p:nvPr/>
        </p:nvSpPr>
        <p:spPr>
          <a:xfrm>
            <a:off x="6745588" y="6361736"/>
            <a:ext cx="258792" cy="224287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F90E585-E6C6-F3FE-5849-2502CA60B821}"/>
              </a:ext>
            </a:extLst>
          </p:cNvPr>
          <p:cNvSpPr/>
          <p:nvPr/>
        </p:nvSpPr>
        <p:spPr>
          <a:xfrm>
            <a:off x="8583017" y="6365807"/>
            <a:ext cx="258792" cy="2242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8575192-A174-4C2F-55DF-08DAD85C6537}"/>
              </a:ext>
            </a:extLst>
          </p:cNvPr>
          <p:cNvSpPr/>
          <p:nvPr/>
        </p:nvSpPr>
        <p:spPr>
          <a:xfrm>
            <a:off x="10416670" y="6361736"/>
            <a:ext cx="258792" cy="2242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5649F6A-F57F-90B0-F5A6-DEC87633C2C1}"/>
              </a:ext>
            </a:extLst>
          </p:cNvPr>
          <p:cNvSpPr txBox="1"/>
          <p:nvPr/>
        </p:nvSpPr>
        <p:spPr>
          <a:xfrm>
            <a:off x="6683982" y="6581373"/>
            <a:ext cx="40267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/>
              <a:t>Micro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BED6FB-0EBA-2746-7732-A03FC56BF8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Let’s define </a:t>
            </a:r>
            <a:r>
              <a:rPr lang="en-US" b="1" dirty="0"/>
              <a:t>HERO</a:t>
            </a:r>
            <a:r>
              <a:rPr lang="en-US" dirty="0"/>
              <a:t> for this context</a:t>
            </a:r>
          </a:p>
          <a:p>
            <a:endParaRPr lang="en-US" dirty="0"/>
          </a:p>
          <a:p>
            <a:pPr marL="0" indent="0" algn="ctr">
              <a:buNone/>
            </a:pPr>
            <a:r>
              <a:rPr lang="en-US" dirty="0"/>
              <a:t>And sometimes… not </a:t>
            </a:r>
            <a:r>
              <a:rPr lang="en-US" dirty="0">
                <a:sym typeface="Wingdings" pitchFamily="2" charset="2"/>
              </a:rPr>
              <a:t> </a:t>
            </a:r>
            <a:endParaRPr lang="en-US" dirty="0"/>
          </a:p>
        </p:txBody>
      </p:sp>
      <p:pic>
        <p:nvPicPr>
          <p:cNvPr id="46082" name="Picture 2" descr="Characters in The Boys (2019): Homelander - TV Tropes">
            <a:extLst>
              <a:ext uri="{FF2B5EF4-FFF2-40B4-BE49-F238E27FC236}">
                <a16:creationId xmlns:a16="http://schemas.microsoft.com/office/drawing/2014/main" id="{ED00672F-3B1F-8229-6E6E-2BC0C71FE1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156" y="3429000"/>
            <a:ext cx="1947245" cy="2432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0562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F5BDE9-D5BF-2A76-A4FB-4E5BF4A8E7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F0A8D2-955A-5DC8-C000-251FF26BF9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Micro: The Hero Antipattern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1FB20B9-B350-3B51-B03E-3CDAFBC86C88}"/>
              </a:ext>
            </a:extLst>
          </p:cNvPr>
          <p:cNvCxnSpPr/>
          <p:nvPr/>
        </p:nvCxnSpPr>
        <p:spPr>
          <a:xfrm>
            <a:off x="388189" y="6413494"/>
            <a:ext cx="1096561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57624FB4-5623-7CEF-3EF4-EE9EEC1B7F53}"/>
              </a:ext>
            </a:extLst>
          </p:cNvPr>
          <p:cNvSpPr/>
          <p:nvPr/>
        </p:nvSpPr>
        <p:spPr>
          <a:xfrm>
            <a:off x="975142" y="6361738"/>
            <a:ext cx="258792" cy="22428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BA3277D-8F93-533E-3790-EC83AC78AF86}"/>
              </a:ext>
            </a:extLst>
          </p:cNvPr>
          <p:cNvSpPr/>
          <p:nvPr/>
        </p:nvSpPr>
        <p:spPr>
          <a:xfrm>
            <a:off x="2812571" y="6361738"/>
            <a:ext cx="258792" cy="22428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43A81C8-552E-44F9-BC92-B0F2A9B28642}"/>
              </a:ext>
            </a:extLst>
          </p:cNvPr>
          <p:cNvSpPr/>
          <p:nvPr/>
        </p:nvSpPr>
        <p:spPr>
          <a:xfrm>
            <a:off x="4848945" y="6361737"/>
            <a:ext cx="258792" cy="22428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45C73F9-457D-9E76-B345-B8A1AB2007A7}"/>
              </a:ext>
            </a:extLst>
          </p:cNvPr>
          <p:cNvSpPr/>
          <p:nvPr/>
        </p:nvSpPr>
        <p:spPr>
          <a:xfrm>
            <a:off x="6745588" y="6361736"/>
            <a:ext cx="258792" cy="224287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A0AF7C4-C75E-0F39-2827-A89EA58F69E9}"/>
              </a:ext>
            </a:extLst>
          </p:cNvPr>
          <p:cNvSpPr/>
          <p:nvPr/>
        </p:nvSpPr>
        <p:spPr>
          <a:xfrm>
            <a:off x="8583017" y="6365807"/>
            <a:ext cx="258792" cy="2242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69BC7F2-0D2A-83E6-F09A-85DF26F661A9}"/>
              </a:ext>
            </a:extLst>
          </p:cNvPr>
          <p:cNvSpPr/>
          <p:nvPr/>
        </p:nvSpPr>
        <p:spPr>
          <a:xfrm>
            <a:off x="10416670" y="6361736"/>
            <a:ext cx="258792" cy="2242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2032D30-62FC-3CF9-D03E-4EBFCA998927}"/>
              </a:ext>
            </a:extLst>
          </p:cNvPr>
          <p:cNvSpPr txBox="1"/>
          <p:nvPr/>
        </p:nvSpPr>
        <p:spPr>
          <a:xfrm>
            <a:off x="6683982" y="6581373"/>
            <a:ext cx="40267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/>
              <a:t>Micro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24B706-6052-9875-4A66-5BAAF4379C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When it comes to the </a:t>
            </a:r>
            <a:r>
              <a:rPr lang="en-US" b="1" dirty="0">
                <a:solidFill>
                  <a:srgbClr val="FF0000"/>
                </a:solidFill>
              </a:rPr>
              <a:t>anti-pattern</a:t>
            </a:r>
            <a:r>
              <a:rPr lang="en-US" dirty="0"/>
              <a:t>, a </a:t>
            </a:r>
            <a:r>
              <a:rPr lang="en-US" b="1" dirty="0"/>
              <a:t>Hero</a:t>
            </a:r>
            <a:r>
              <a:rPr lang="en-US" dirty="0"/>
              <a:t>:</a:t>
            </a:r>
          </a:p>
          <a:p>
            <a:pPr marL="457200" lvl="1" indent="0">
              <a:buNone/>
            </a:pPr>
            <a:endParaRPr lang="en-US" dirty="0"/>
          </a:p>
          <a:p>
            <a:pPr marL="914400" lvl="1" indent="-457200">
              <a:buAutoNum type="arabicPeriod"/>
            </a:pPr>
            <a:r>
              <a:rPr lang="en-US" dirty="0"/>
              <a:t>Spend most of the time working </a:t>
            </a:r>
            <a:r>
              <a:rPr lang="en-US" b="1" dirty="0"/>
              <a:t>under very high cognitive load</a:t>
            </a:r>
          </a:p>
          <a:p>
            <a:pPr marL="914400" lvl="1" indent="-457200">
              <a:buAutoNum type="arabicPeriod"/>
            </a:pPr>
            <a:endParaRPr lang="en-US" dirty="0"/>
          </a:p>
          <a:p>
            <a:pPr marL="914400" lvl="1" indent="-457200">
              <a:buAutoNum type="arabicPeriod"/>
            </a:pPr>
            <a:r>
              <a:rPr lang="en-US" dirty="0"/>
              <a:t>Has </a:t>
            </a:r>
            <a:r>
              <a:rPr lang="en-US" b="1" dirty="0"/>
              <a:t>no time </a:t>
            </a:r>
            <a:r>
              <a:rPr lang="en-US" dirty="0"/>
              <a:t>to do other things outside of urgent business needs</a:t>
            </a:r>
          </a:p>
          <a:p>
            <a:pPr marL="914400" lvl="1" indent="-457200">
              <a:buAutoNum type="arabicPeriod"/>
            </a:pPr>
            <a:endParaRPr lang="en-US" dirty="0"/>
          </a:p>
          <a:p>
            <a:pPr marL="914400" lvl="1" indent="-457200">
              <a:buAutoNum type="arabicPeriod"/>
            </a:pPr>
            <a:r>
              <a:rPr lang="en-US" dirty="0"/>
              <a:t>Are more susceptible to suffer from </a:t>
            </a:r>
            <a:r>
              <a:rPr lang="en-US" b="1" dirty="0"/>
              <a:t>stress, burnout and work longer hours</a:t>
            </a:r>
          </a:p>
          <a:p>
            <a:pPr marL="914400" lvl="1" indent="-457200">
              <a:buAutoNum type="arabicPeriod"/>
            </a:pPr>
            <a:endParaRPr lang="en-US" dirty="0"/>
          </a:p>
          <a:p>
            <a:pPr marL="914400" lvl="1" indent="-457200">
              <a:buAutoNum type="arabicPeriod"/>
            </a:pPr>
            <a:r>
              <a:rPr lang="en-US" dirty="0"/>
              <a:t>Usually </a:t>
            </a:r>
            <a:r>
              <a:rPr lang="en-US" b="1" dirty="0"/>
              <a:t>can’t cooperate </a:t>
            </a:r>
            <a:r>
              <a:rPr lang="en-US" dirty="0"/>
              <a:t>effectively </a:t>
            </a:r>
            <a:r>
              <a:rPr lang="en-US" sz="1900" i="1" dirty="0"/>
              <a:t>(they are busy saving prod)</a:t>
            </a:r>
          </a:p>
          <a:p>
            <a:pPr marL="914400" lvl="1" indent="-457200">
              <a:buAutoNum type="arabicPeriod"/>
            </a:pPr>
            <a:endParaRPr lang="en-US" dirty="0"/>
          </a:p>
          <a:p>
            <a:pPr marL="914400" lvl="1" indent="-457200">
              <a:buAutoNum type="arabicPeriod"/>
            </a:pPr>
            <a:r>
              <a:rPr lang="en-US" dirty="0"/>
              <a:t>Due to their </a:t>
            </a:r>
            <a:r>
              <a:rPr lang="en-US" b="1" dirty="0"/>
              <a:t>reputation</a:t>
            </a:r>
            <a:r>
              <a:rPr lang="en-US" dirty="0"/>
              <a:t>, they will be often requested, perpetuating the cycle </a:t>
            </a:r>
            <a:r>
              <a:rPr lang="en-US" sz="1900" i="1" dirty="0"/>
              <a:t>(</a:t>
            </a:r>
            <a:r>
              <a:rPr lang="en-GB" sz="1900" i="1" dirty="0"/>
              <a:t>imbalanced</a:t>
            </a:r>
            <a:r>
              <a:rPr lang="en-US" sz="1900" i="1" dirty="0"/>
              <a:t> work distribution)</a:t>
            </a:r>
          </a:p>
          <a:p>
            <a:pPr marL="914400" lvl="1" indent="-457200">
              <a:buAutoNum type="arabicPeriod"/>
            </a:pPr>
            <a:endParaRPr lang="en-US" dirty="0"/>
          </a:p>
          <a:p>
            <a:pPr marL="914400" lvl="1" indent="-457200">
              <a:buAutoNum type="arabicPeriod"/>
            </a:pPr>
            <a:r>
              <a:rPr lang="en-US" dirty="0"/>
              <a:t>Tend to </a:t>
            </a:r>
            <a:r>
              <a:rPr lang="en-US" b="1" dirty="0"/>
              <a:t>leave</a:t>
            </a:r>
            <a:r>
              <a:rPr lang="en-US" dirty="0"/>
              <a:t> their current company on long term </a:t>
            </a:r>
            <a:r>
              <a:rPr lang="en-US" sz="1900" i="1" dirty="0"/>
              <a:t>(sometime IT altogether)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7421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E76683-2DA7-39ED-FC60-5D06FE1469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F74319-5979-E47F-DB6E-486D5AB95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Micro: The Hero Antipattern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6C56701-0CCD-CBB6-97DC-AD2490C3DF6E}"/>
              </a:ext>
            </a:extLst>
          </p:cNvPr>
          <p:cNvCxnSpPr/>
          <p:nvPr/>
        </p:nvCxnSpPr>
        <p:spPr>
          <a:xfrm>
            <a:off x="388189" y="6413494"/>
            <a:ext cx="1096561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ADFABC5B-E4D9-CE3B-1473-D558D7D8C8C4}"/>
              </a:ext>
            </a:extLst>
          </p:cNvPr>
          <p:cNvSpPr/>
          <p:nvPr/>
        </p:nvSpPr>
        <p:spPr>
          <a:xfrm>
            <a:off x="975142" y="6361738"/>
            <a:ext cx="258792" cy="22428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383FFAB-4D99-E76A-8FE2-E138AFB84408}"/>
              </a:ext>
            </a:extLst>
          </p:cNvPr>
          <p:cNvSpPr/>
          <p:nvPr/>
        </p:nvSpPr>
        <p:spPr>
          <a:xfrm>
            <a:off x="2812571" y="6361738"/>
            <a:ext cx="258792" cy="22428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DB8BC37-F552-4428-7AD3-18B8C901D6CF}"/>
              </a:ext>
            </a:extLst>
          </p:cNvPr>
          <p:cNvSpPr/>
          <p:nvPr/>
        </p:nvSpPr>
        <p:spPr>
          <a:xfrm>
            <a:off x="4848945" y="6361737"/>
            <a:ext cx="258792" cy="22428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8B5CE31-07B0-9973-B712-62AF72AA9B37}"/>
              </a:ext>
            </a:extLst>
          </p:cNvPr>
          <p:cNvSpPr/>
          <p:nvPr/>
        </p:nvSpPr>
        <p:spPr>
          <a:xfrm>
            <a:off x="6745588" y="6361736"/>
            <a:ext cx="258792" cy="224287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97C4530-1DE0-034C-58B6-D1B6480F8386}"/>
              </a:ext>
            </a:extLst>
          </p:cNvPr>
          <p:cNvSpPr/>
          <p:nvPr/>
        </p:nvSpPr>
        <p:spPr>
          <a:xfrm>
            <a:off x="8583017" y="6365807"/>
            <a:ext cx="258792" cy="2242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AF71B68-0C35-3CEF-DE47-42FD321782C0}"/>
              </a:ext>
            </a:extLst>
          </p:cNvPr>
          <p:cNvSpPr/>
          <p:nvPr/>
        </p:nvSpPr>
        <p:spPr>
          <a:xfrm>
            <a:off x="10416670" y="6361736"/>
            <a:ext cx="258792" cy="2242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8969598-6B89-47EF-8FDA-F6B5D40D8889}"/>
              </a:ext>
            </a:extLst>
          </p:cNvPr>
          <p:cNvSpPr txBox="1"/>
          <p:nvPr/>
        </p:nvSpPr>
        <p:spPr>
          <a:xfrm>
            <a:off x="6683982" y="6581373"/>
            <a:ext cx="40267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/>
              <a:t>Micro</a:t>
            </a:r>
          </a:p>
        </p:txBody>
      </p:sp>
      <p:pic>
        <p:nvPicPr>
          <p:cNvPr id="1028" name="Picture 4" descr="Career goals : r/csMajors">
            <a:extLst>
              <a:ext uri="{FF2B5EF4-FFF2-40B4-BE49-F238E27FC236}">
                <a16:creationId xmlns:a16="http://schemas.microsoft.com/office/drawing/2014/main" id="{3F2A843D-4B97-E97F-4D8A-A86B5816A7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7110" y="1589094"/>
            <a:ext cx="3627767" cy="4574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308696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8937BD-3561-D210-FE92-738AE8BAD0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F67114-7A1C-80A5-05DA-69A4ACE35F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Micro: The Hero Antipattern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769ABEB-7161-E870-C073-7EA15AE4858E}"/>
              </a:ext>
            </a:extLst>
          </p:cNvPr>
          <p:cNvCxnSpPr/>
          <p:nvPr/>
        </p:nvCxnSpPr>
        <p:spPr>
          <a:xfrm>
            <a:off x="388189" y="6413494"/>
            <a:ext cx="1096561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50E4EDFE-972E-E291-1416-9388A1B69933}"/>
              </a:ext>
            </a:extLst>
          </p:cNvPr>
          <p:cNvSpPr/>
          <p:nvPr/>
        </p:nvSpPr>
        <p:spPr>
          <a:xfrm>
            <a:off x="975142" y="6361738"/>
            <a:ext cx="258792" cy="22428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19EB821-B8AB-D112-0239-6034C994C18C}"/>
              </a:ext>
            </a:extLst>
          </p:cNvPr>
          <p:cNvSpPr/>
          <p:nvPr/>
        </p:nvSpPr>
        <p:spPr>
          <a:xfrm>
            <a:off x="2812571" y="6361738"/>
            <a:ext cx="258792" cy="22428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A40CD01-B5E9-D79A-71F2-19C6DD45D21D}"/>
              </a:ext>
            </a:extLst>
          </p:cNvPr>
          <p:cNvSpPr/>
          <p:nvPr/>
        </p:nvSpPr>
        <p:spPr>
          <a:xfrm>
            <a:off x="4848945" y="6361737"/>
            <a:ext cx="258792" cy="22428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2FE033-98A3-4B89-2D23-AB6334D94410}"/>
              </a:ext>
            </a:extLst>
          </p:cNvPr>
          <p:cNvSpPr/>
          <p:nvPr/>
        </p:nvSpPr>
        <p:spPr>
          <a:xfrm>
            <a:off x="6745588" y="6361736"/>
            <a:ext cx="258792" cy="224287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DEA1BAC-0B83-4297-57FE-6B44CC7FA15D}"/>
              </a:ext>
            </a:extLst>
          </p:cNvPr>
          <p:cNvSpPr/>
          <p:nvPr/>
        </p:nvSpPr>
        <p:spPr>
          <a:xfrm>
            <a:off x="8583017" y="6365807"/>
            <a:ext cx="258792" cy="2242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BCC841F-CF10-388B-1B0E-5ED9FE933900}"/>
              </a:ext>
            </a:extLst>
          </p:cNvPr>
          <p:cNvSpPr/>
          <p:nvPr/>
        </p:nvSpPr>
        <p:spPr>
          <a:xfrm>
            <a:off x="10416670" y="6361736"/>
            <a:ext cx="258792" cy="2242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C2830E8-0A25-3939-4E85-05EAC1D081DF}"/>
              </a:ext>
            </a:extLst>
          </p:cNvPr>
          <p:cNvSpPr txBox="1"/>
          <p:nvPr/>
        </p:nvSpPr>
        <p:spPr>
          <a:xfrm>
            <a:off x="6683982" y="6581373"/>
            <a:ext cx="40267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/>
              <a:t>Micro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885ECC-3B92-0D9A-473F-A0F424E97B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To avoid letting a </a:t>
            </a:r>
            <a:r>
              <a:rPr lang="en-US" b="1" dirty="0"/>
              <a:t>hero</a:t>
            </a:r>
            <a:r>
              <a:rPr lang="en-US" dirty="0"/>
              <a:t> live enough to become a goose farmer:</a:t>
            </a:r>
          </a:p>
          <a:p>
            <a:pPr marL="457200" lvl="1" indent="0">
              <a:buNone/>
            </a:pPr>
            <a:endParaRPr lang="en-US" dirty="0"/>
          </a:p>
          <a:p>
            <a:pPr marL="914400" lvl="1" indent="-457200">
              <a:buAutoNum type="arabicPeriod"/>
            </a:pPr>
            <a:r>
              <a:rPr lang="pl-PL" dirty="0" err="1"/>
              <a:t>Well</a:t>
            </a:r>
            <a:r>
              <a:rPr lang="pl-PL" dirty="0"/>
              <a:t> </a:t>
            </a:r>
            <a:r>
              <a:rPr lang="pl-PL" b="1" dirty="0" err="1"/>
              <a:t>distributed</a:t>
            </a:r>
            <a:r>
              <a:rPr lang="pl-PL" dirty="0"/>
              <a:t> and </a:t>
            </a:r>
            <a:r>
              <a:rPr lang="pl-PL" dirty="0" err="1"/>
              <a:t>well</a:t>
            </a:r>
            <a:r>
              <a:rPr lang="pl-PL" dirty="0"/>
              <a:t> </a:t>
            </a:r>
            <a:r>
              <a:rPr lang="pl-PL" b="1" dirty="0" err="1"/>
              <a:t>scoped</a:t>
            </a:r>
            <a:r>
              <a:rPr lang="pl-PL" dirty="0"/>
              <a:t> teams</a:t>
            </a:r>
          </a:p>
          <a:p>
            <a:pPr marL="914400" lvl="1" indent="-457200">
              <a:buAutoNum type="arabicPeriod"/>
            </a:pPr>
            <a:endParaRPr lang="pl-PL" dirty="0"/>
          </a:p>
          <a:p>
            <a:pPr marL="914400" lvl="1" indent="-457200">
              <a:buAutoNum type="arabicPeriod"/>
            </a:pPr>
            <a:r>
              <a:rPr lang="pl-PL" dirty="0"/>
              <a:t>Using the </a:t>
            </a:r>
            <a:r>
              <a:rPr lang="pl-PL" dirty="0" err="1"/>
              <a:t>help</a:t>
            </a:r>
            <a:r>
              <a:rPr lang="pl-PL" dirty="0"/>
              <a:t> of </a:t>
            </a:r>
            <a:r>
              <a:rPr lang="pl-PL" b="1" dirty="0"/>
              <a:t>Platform</a:t>
            </a:r>
            <a:r>
              <a:rPr lang="pl-PL" dirty="0"/>
              <a:t> and </a:t>
            </a:r>
            <a:r>
              <a:rPr lang="pl-PL" b="1" dirty="0" err="1"/>
              <a:t>Complicated</a:t>
            </a:r>
            <a:r>
              <a:rPr lang="pl-PL" b="1" dirty="0"/>
              <a:t> </a:t>
            </a:r>
            <a:r>
              <a:rPr lang="pl-PL" b="1" dirty="0" err="1"/>
              <a:t>Subsystems</a:t>
            </a:r>
            <a:r>
              <a:rPr lang="pl-PL" b="1" dirty="0"/>
              <a:t> </a:t>
            </a:r>
            <a:r>
              <a:rPr lang="pl-PL" dirty="0"/>
              <a:t>teams</a:t>
            </a:r>
          </a:p>
          <a:p>
            <a:pPr marL="914400" lvl="1" indent="-457200">
              <a:buAutoNum type="arabicPeriod"/>
            </a:pPr>
            <a:endParaRPr lang="pl-PL" dirty="0"/>
          </a:p>
          <a:p>
            <a:pPr marL="914400" lvl="1" indent="-457200">
              <a:buAutoNum type="arabicPeriod"/>
            </a:pPr>
            <a:r>
              <a:rPr lang="pl-PL" dirty="0" err="1"/>
              <a:t>Ensuring</a:t>
            </a:r>
            <a:r>
              <a:rPr lang="pl-PL" dirty="0"/>
              <a:t> teams have </a:t>
            </a:r>
            <a:r>
              <a:rPr lang="pl-PL" dirty="0" err="1"/>
              <a:t>enough</a:t>
            </a:r>
            <a:r>
              <a:rPr lang="pl-PL" dirty="0"/>
              <a:t> </a:t>
            </a:r>
            <a:r>
              <a:rPr lang="pl-PL" b="1" dirty="0" err="1"/>
              <a:t>autonomy</a:t>
            </a:r>
            <a:r>
              <a:rPr lang="pl-PL" dirty="0"/>
              <a:t> and </a:t>
            </a:r>
            <a:r>
              <a:rPr lang="pl-PL" b="1" dirty="0"/>
              <a:t>ownership</a:t>
            </a:r>
          </a:p>
          <a:p>
            <a:pPr marL="914400" lvl="1" indent="-457200">
              <a:buAutoNum type="arabicPeriod"/>
            </a:pPr>
            <a:endParaRPr lang="pl-PL" dirty="0"/>
          </a:p>
          <a:p>
            <a:pPr marL="914400" lvl="1" indent="-457200">
              <a:buAutoNum type="arabicPeriod"/>
            </a:pPr>
            <a:r>
              <a:rPr lang="pl-PL" dirty="0" err="1"/>
              <a:t>Properly</a:t>
            </a:r>
            <a:r>
              <a:rPr lang="pl-PL" b="1" dirty="0"/>
              <a:t> </a:t>
            </a:r>
            <a:r>
              <a:rPr lang="pl-PL" b="1" dirty="0" err="1"/>
              <a:t>distributing</a:t>
            </a:r>
            <a:r>
              <a:rPr lang="pl-PL" b="1" dirty="0"/>
              <a:t> work </a:t>
            </a:r>
            <a:r>
              <a:rPr lang="pl-PL" dirty="0" err="1"/>
              <a:t>among</a:t>
            </a:r>
            <a:r>
              <a:rPr lang="pl-PL" dirty="0"/>
              <a:t> team </a:t>
            </a:r>
            <a:r>
              <a:rPr lang="pl-PL" dirty="0" err="1"/>
              <a:t>members</a:t>
            </a:r>
            <a:r>
              <a:rPr lang="pl-PL" dirty="0"/>
              <a:t> </a:t>
            </a:r>
            <a:r>
              <a:rPr lang="pl-PL" sz="1800" i="1" dirty="0"/>
              <a:t>(</a:t>
            </a:r>
            <a:r>
              <a:rPr lang="pl-PL" sz="1800" i="1" dirty="0" err="1"/>
              <a:t>good</a:t>
            </a:r>
            <a:r>
              <a:rPr lang="pl-PL" sz="1800" i="1" dirty="0"/>
              <a:t> team </a:t>
            </a:r>
            <a:r>
              <a:rPr lang="pl-PL" sz="1800" i="1" dirty="0" err="1"/>
              <a:t>composition</a:t>
            </a:r>
            <a:r>
              <a:rPr lang="pl-PL" sz="1800" i="1" dirty="0"/>
              <a:t>)</a:t>
            </a:r>
          </a:p>
          <a:p>
            <a:pPr marL="914400" lvl="1" indent="-457200">
              <a:buAutoNum type="arabicPeriod"/>
            </a:pPr>
            <a:endParaRPr lang="pl-PL" dirty="0"/>
          </a:p>
          <a:p>
            <a:pPr marL="914400" lvl="1" indent="-457200">
              <a:buAutoNum type="arabicPeriod"/>
            </a:pPr>
            <a:r>
              <a:rPr lang="pl-PL" dirty="0"/>
              <a:t>Not </a:t>
            </a:r>
            <a:r>
              <a:rPr lang="pl-PL" dirty="0" err="1"/>
              <a:t>releasing</a:t>
            </a:r>
            <a:r>
              <a:rPr lang="pl-PL" dirty="0"/>
              <a:t> on </a:t>
            </a:r>
            <a:r>
              <a:rPr lang="pl-PL" dirty="0" err="1"/>
              <a:t>Friday</a:t>
            </a:r>
            <a:r>
              <a:rPr lang="pl-PL" dirty="0"/>
              <a:t> </a:t>
            </a:r>
            <a:r>
              <a:rPr lang="pl-PL" dirty="0">
                <a:sym typeface="Wingdings" pitchFamily="2" charset="2"/>
              </a:rPr>
              <a:t></a:t>
            </a:r>
            <a:endParaRPr lang="pl-PL" dirty="0"/>
          </a:p>
          <a:p>
            <a:pPr marL="914400" lvl="1" indent="-457200">
              <a:buAutoNum type="arabicPeriod"/>
            </a:pPr>
            <a:endParaRPr lang="pl-PL" dirty="0"/>
          </a:p>
          <a:p>
            <a:pPr marL="914400" lvl="1" indent="-457200">
              <a:buAutoNum type="arabicPeriod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9224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7F1FE9-8A90-AD6A-D9EF-A5CD89DF2F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62708-B272-D778-4DCF-40926BF59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Bingo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FB644D-8671-D91C-6202-1CC14AF801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429000"/>
            <a:ext cx="10515600" cy="4351338"/>
          </a:xfrm>
        </p:spPr>
        <p:txBody>
          <a:bodyPr>
            <a:normAutofit/>
          </a:bodyPr>
          <a:lstStyle/>
          <a:p>
            <a:r>
              <a:rPr lang="en-GB" dirty="0"/>
              <a:t>Had to save the day by fixing something very urgently </a:t>
            </a:r>
            <a:r>
              <a:rPr lang="en-GB" sz="1600" i="1" dirty="0"/>
              <a:t>(possibly during a coffee-fuelled rage at crazy hours or doing significant overtime)</a:t>
            </a:r>
            <a:r>
              <a:rPr lang="en-GB" sz="1600" dirty="0"/>
              <a:t>  </a:t>
            </a:r>
          </a:p>
          <a:p>
            <a:endParaRPr lang="en-GB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GB" dirty="0">
                <a:solidFill>
                  <a:srgbClr val="FF0000"/>
                </a:solidFill>
              </a:rPr>
              <a:t>+1</a:t>
            </a:r>
          </a:p>
          <a:p>
            <a:pPr marL="0" indent="0">
              <a:buNone/>
            </a:pPr>
            <a:endParaRPr lang="en-GB" dirty="0">
              <a:solidFill>
                <a:srgbClr val="FF0000"/>
              </a:solidFill>
            </a:endParaRP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0CC7DDA-EA4F-AA95-BCB1-4A2D3E429D7C}"/>
              </a:ext>
            </a:extLst>
          </p:cNvPr>
          <p:cNvCxnSpPr/>
          <p:nvPr/>
        </p:nvCxnSpPr>
        <p:spPr>
          <a:xfrm>
            <a:off x="388189" y="6461185"/>
            <a:ext cx="1096561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302967C2-EF7A-EA90-4CC4-BA98A60EE809}"/>
              </a:ext>
            </a:extLst>
          </p:cNvPr>
          <p:cNvSpPr/>
          <p:nvPr/>
        </p:nvSpPr>
        <p:spPr>
          <a:xfrm>
            <a:off x="975142" y="6361738"/>
            <a:ext cx="258792" cy="22428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4627C32-C3EC-935C-FF0B-A7013FA40382}"/>
              </a:ext>
            </a:extLst>
          </p:cNvPr>
          <p:cNvSpPr/>
          <p:nvPr/>
        </p:nvSpPr>
        <p:spPr>
          <a:xfrm>
            <a:off x="2812571" y="6361738"/>
            <a:ext cx="258792" cy="224287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1FEF09C-65B3-09D4-0FEF-A49F3AC376F2}"/>
              </a:ext>
            </a:extLst>
          </p:cNvPr>
          <p:cNvSpPr/>
          <p:nvPr/>
        </p:nvSpPr>
        <p:spPr>
          <a:xfrm>
            <a:off x="4848945" y="6361737"/>
            <a:ext cx="258792" cy="2242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562A6C7-0ABB-4A8C-07AE-6366A906F37D}"/>
              </a:ext>
            </a:extLst>
          </p:cNvPr>
          <p:cNvSpPr/>
          <p:nvPr/>
        </p:nvSpPr>
        <p:spPr>
          <a:xfrm>
            <a:off x="6745588" y="6361736"/>
            <a:ext cx="258792" cy="2242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E1D21BF-AFF8-77DD-DDDB-8FAEB066189D}"/>
              </a:ext>
            </a:extLst>
          </p:cNvPr>
          <p:cNvSpPr/>
          <p:nvPr/>
        </p:nvSpPr>
        <p:spPr>
          <a:xfrm>
            <a:off x="8583017" y="6365807"/>
            <a:ext cx="258792" cy="2242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0318FE2-F86C-E11D-5CC0-2EF3A84E6835}"/>
              </a:ext>
            </a:extLst>
          </p:cNvPr>
          <p:cNvSpPr/>
          <p:nvPr/>
        </p:nvSpPr>
        <p:spPr>
          <a:xfrm>
            <a:off x="10416670" y="6361736"/>
            <a:ext cx="258792" cy="2242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9D5ACC9-2A04-DB14-135D-A8952B4685BD}"/>
              </a:ext>
            </a:extLst>
          </p:cNvPr>
          <p:cNvSpPr txBox="1"/>
          <p:nvPr/>
        </p:nvSpPr>
        <p:spPr>
          <a:xfrm>
            <a:off x="2682636" y="6586512"/>
            <a:ext cx="51488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/>
              <a:t>Problem</a:t>
            </a:r>
          </a:p>
        </p:txBody>
      </p:sp>
    </p:spTree>
    <p:extLst>
      <p:ext uri="{BB962C8B-B14F-4D97-AF65-F5344CB8AC3E}">
        <p14:creationId xmlns:p14="http://schemas.microsoft.com/office/powerpoint/2010/main" val="342224199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AE61C9-47F9-2DD5-212B-7354754E46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7E02D8-5110-3F13-F8F5-D49CF571E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Micro: How do I apply all this findings?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28E1AA-89A7-79C6-8BD5-2F3195CEC7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0198" y="2902614"/>
            <a:ext cx="8944155" cy="90594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dirty="0"/>
              <a:t>Now let’s talk about how to apply those principles when </a:t>
            </a:r>
            <a:r>
              <a:rPr lang="en-GB" b="1" dirty="0"/>
              <a:t>building teams!</a:t>
            </a:r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3BBFB59-1B25-9383-D360-2568757D6029}"/>
              </a:ext>
            </a:extLst>
          </p:cNvPr>
          <p:cNvCxnSpPr/>
          <p:nvPr/>
        </p:nvCxnSpPr>
        <p:spPr>
          <a:xfrm>
            <a:off x="388189" y="6461185"/>
            <a:ext cx="1096561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5A8B23FC-EB16-CE90-AB36-95227C7D7736}"/>
              </a:ext>
            </a:extLst>
          </p:cNvPr>
          <p:cNvSpPr/>
          <p:nvPr/>
        </p:nvSpPr>
        <p:spPr>
          <a:xfrm>
            <a:off x="975142" y="6361738"/>
            <a:ext cx="258792" cy="22428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62F84B7-4E85-F3C9-87B6-B5EE96F8C8EC}"/>
              </a:ext>
            </a:extLst>
          </p:cNvPr>
          <p:cNvSpPr/>
          <p:nvPr/>
        </p:nvSpPr>
        <p:spPr>
          <a:xfrm>
            <a:off x="2812571" y="6361738"/>
            <a:ext cx="258792" cy="22428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D01D28F-ED97-4DEA-D0D3-2B9D6B9DDF6D}"/>
              </a:ext>
            </a:extLst>
          </p:cNvPr>
          <p:cNvSpPr/>
          <p:nvPr/>
        </p:nvSpPr>
        <p:spPr>
          <a:xfrm>
            <a:off x="4848945" y="6361737"/>
            <a:ext cx="258792" cy="22428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4D5518C-E297-B7B7-CDDF-497A9F695287}"/>
              </a:ext>
            </a:extLst>
          </p:cNvPr>
          <p:cNvSpPr/>
          <p:nvPr/>
        </p:nvSpPr>
        <p:spPr>
          <a:xfrm>
            <a:off x="6745588" y="6361736"/>
            <a:ext cx="258792" cy="224287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1234D71-C90D-2542-7D6B-16F34FAE4C79}"/>
              </a:ext>
            </a:extLst>
          </p:cNvPr>
          <p:cNvSpPr/>
          <p:nvPr/>
        </p:nvSpPr>
        <p:spPr>
          <a:xfrm>
            <a:off x="8583017" y="6365807"/>
            <a:ext cx="258792" cy="2242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536ECC8-F5DA-B18A-C529-D96434CFA9E1}"/>
              </a:ext>
            </a:extLst>
          </p:cNvPr>
          <p:cNvSpPr/>
          <p:nvPr/>
        </p:nvSpPr>
        <p:spPr>
          <a:xfrm>
            <a:off x="10416670" y="6361736"/>
            <a:ext cx="258792" cy="2242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87F9591-1D36-485F-D151-C98E30C903B1}"/>
              </a:ext>
            </a:extLst>
          </p:cNvPr>
          <p:cNvSpPr txBox="1"/>
          <p:nvPr/>
        </p:nvSpPr>
        <p:spPr>
          <a:xfrm>
            <a:off x="6681591" y="6581373"/>
            <a:ext cx="40267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/>
              <a:t>Micro</a:t>
            </a:r>
          </a:p>
        </p:txBody>
      </p:sp>
      <p:pic>
        <p:nvPicPr>
          <p:cNvPr id="6146" name="Picture 2" descr="This may contain: an image of a bunch of super mario bros characters in the middle of a pile">
            <a:extLst>
              <a:ext uri="{FF2B5EF4-FFF2-40B4-BE49-F238E27FC236}">
                <a16:creationId xmlns:a16="http://schemas.microsoft.com/office/drawing/2014/main" id="{7B699ED4-16BB-80EC-EADD-E0874D5661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3841249"/>
            <a:ext cx="3581400" cy="24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0959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5C41FF-86B1-D464-7ACE-7F1DD0D7FA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B6BE7C-C9E3-E1EC-4E48-C8EC1CDD88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Micro: Dunbar’s Number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C07D233-8FD0-95C6-748A-AAB6946EC2A6}"/>
              </a:ext>
            </a:extLst>
          </p:cNvPr>
          <p:cNvCxnSpPr/>
          <p:nvPr/>
        </p:nvCxnSpPr>
        <p:spPr>
          <a:xfrm>
            <a:off x="388189" y="6461185"/>
            <a:ext cx="1096561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9F8FC7B4-FB8E-EFF6-4F3A-3CC9F8302631}"/>
              </a:ext>
            </a:extLst>
          </p:cNvPr>
          <p:cNvSpPr/>
          <p:nvPr/>
        </p:nvSpPr>
        <p:spPr>
          <a:xfrm>
            <a:off x="975142" y="6361738"/>
            <a:ext cx="258792" cy="22428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9E6D8D7-5575-CFC8-D990-14A74363A4D8}"/>
              </a:ext>
            </a:extLst>
          </p:cNvPr>
          <p:cNvSpPr/>
          <p:nvPr/>
        </p:nvSpPr>
        <p:spPr>
          <a:xfrm>
            <a:off x="2812571" y="6361738"/>
            <a:ext cx="258792" cy="22428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C587AF4-F3F6-89D3-802E-036F8DA5EDA6}"/>
              </a:ext>
            </a:extLst>
          </p:cNvPr>
          <p:cNvSpPr/>
          <p:nvPr/>
        </p:nvSpPr>
        <p:spPr>
          <a:xfrm>
            <a:off x="4848945" y="6361737"/>
            <a:ext cx="258792" cy="22428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015A9BD-99B0-144F-AE55-BEBD2E1B8505}"/>
              </a:ext>
            </a:extLst>
          </p:cNvPr>
          <p:cNvSpPr/>
          <p:nvPr/>
        </p:nvSpPr>
        <p:spPr>
          <a:xfrm>
            <a:off x="6745588" y="6361736"/>
            <a:ext cx="258792" cy="224287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A984819-CD64-4B74-181A-42738C12A290}"/>
              </a:ext>
            </a:extLst>
          </p:cNvPr>
          <p:cNvSpPr/>
          <p:nvPr/>
        </p:nvSpPr>
        <p:spPr>
          <a:xfrm>
            <a:off x="8583017" y="6365807"/>
            <a:ext cx="258792" cy="2242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B280620-E094-205F-072D-BF99EF8CAA45}"/>
              </a:ext>
            </a:extLst>
          </p:cNvPr>
          <p:cNvSpPr/>
          <p:nvPr/>
        </p:nvSpPr>
        <p:spPr>
          <a:xfrm>
            <a:off x="10416670" y="6361736"/>
            <a:ext cx="258792" cy="2242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D3E4CB3-F0AC-7690-77BF-4AE32EE59433}"/>
              </a:ext>
            </a:extLst>
          </p:cNvPr>
          <p:cNvSpPr txBox="1"/>
          <p:nvPr/>
        </p:nvSpPr>
        <p:spPr>
          <a:xfrm>
            <a:off x="6683982" y="6581373"/>
            <a:ext cx="40267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/>
              <a:t>Micro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06568F92-D04D-0713-4600-7953537082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8714" y="2559533"/>
            <a:ext cx="6266154" cy="21171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dirty="0"/>
              <a:t>The theoretical </a:t>
            </a:r>
            <a:r>
              <a:rPr lang="en-US" sz="2200" b="1" dirty="0"/>
              <a:t>cognitive limit </a:t>
            </a:r>
            <a:r>
              <a:rPr lang="en-US" sz="2200" dirty="0"/>
              <a:t>of people a human can maintain a stable relationship with is around</a:t>
            </a:r>
            <a:r>
              <a:rPr lang="en-US" sz="2200" baseline="30000" dirty="0"/>
              <a:t> [9]</a:t>
            </a:r>
            <a:br>
              <a:rPr lang="en-US" sz="2200" dirty="0"/>
            </a:br>
            <a:br>
              <a:rPr lang="en-US" sz="2200" dirty="0"/>
            </a:br>
            <a:br>
              <a:rPr lang="en-US" sz="2200" dirty="0"/>
            </a:br>
            <a:r>
              <a:rPr lang="en-US" sz="2200" dirty="0"/>
              <a:t>                                 ~</a:t>
            </a:r>
            <a:r>
              <a:rPr lang="en-US" b="1" dirty="0"/>
              <a:t>150 people</a:t>
            </a:r>
          </a:p>
        </p:txBody>
      </p:sp>
      <p:pic>
        <p:nvPicPr>
          <p:cNvPr id="49156" name="Picture 4" descr="This may contain: the pixel art is made up of many different types of video games and their characters">
            <a:extLst>
              <a:ext uri="{FF2B5EF4-FFF2-40B4-BE49-F238E27FC236}">
                <a16:creationId xmlns:a16="http://schemas.microsoft.com/office/drawing/2014/main" id="{77B3333C-79B5-53E8-5260-CAC9B2F26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4113" y="1661304"/>
            <a:ext cx="3535392" cy="3535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185778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AEACB3-D08B-8B7E-A645-BFB23AC100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0FEC2D-C22A-7CF8-B70F-1AEEDE8EB3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Micro: Dunbar’s Number 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B0CBD0D-9E2B-1B5C-4F48-15BCD928B67E}"/>
              </a:ext>
            </a:extLst>
          </p:cNvPr>
          <p:cNvCxnSpPr/>
          <p:nvPr/>
        </p:nvCxnSpPr>
        <p:spPr>
          <a:xfrm>
            <a:off x="388189" y="6461185"/>
            <a:ext cx="1096561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F1B50BF0-AC45-4B60-F31D-E0EC074A1371}"/>
              </a:ext>
            </a:extLst>
          </p:cNvPr>
          <p:cNvSpPr/>
          <p:nvPr/>
        </p:nvSpPr>
        <p:spPr>
          <a:xfrm>
            <a:off x="975142" y="6361738"/>
            <a:ext cx="258792" cy="22428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F1B0EE0-7014-065A-A398-41BC1A176240}"/>
              </a:ext>
            </a:extLst>
          </p:cNvPr>
          <p:cNvSpPr/>
          <p:nvPr/>
        </p:nvSpPr>
        <p:spPr>
          <a:xfrm>
            <a:off x="2812571" y="6361738"/>
            <a:ext cx="258792" cy="22428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EBAFDD3-1E93-EA4D-EB68-9B0917A5979A}"/>
              </a:ext>
            </a:extLst>
          </p:cNvPr>
          <p:cNvSpPr/>
          <p:nvPr/>
        </p:nvSpPr>
        <p:spPr>
          <a:xfrm>
            <a:off x="4848945" y="6361737"/>
            <a:ext cx="258792" cy="22428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C7013D1-FCA4-65FE-E1C5-306705D498EA}"/>
              </a:ext>
            </a:extLst>
          </p:cNvPr>
          <p:cNvSpPr/>
          <p:nvPr/>
        </p:nvSpPr>
        <p:spPr>
          <a:xfrm>
            <a:off x="6745588" y="6361736"/>
            <a:ext cx="258792" cy="224287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10772E0-FB00-407D-9EB3-C0EFBBDEA828}"/>
              </a:ext>
            </a:extLst>
          </p:cNvPr>
          <p:cNvSpPr/>
          <p:nvPr/>
        </p:nvSpPr>
        <p:spPr>
          <a:xfrm>
            <a:off x="8583017" y="6365807"/>
            <a:ext cx="258792" cy="2242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E8F4B7C-1D14-42E2-6C4E-7D2ED0696D0A}"/>
              </a:ext>
            </a:extLst>
          </p:cNvPr>
          <p:cNvSpPr/>
          <p:nvPr/>
        </p:nvSpPr>
        <p:spPr>
          <a:xfrm>
            <a:off x="10416670" y="6361736"/>
            <a:ext cx="258792" cy="2242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5069B4-FC1D-7D03-4213-29F8E6B002BB}"/>
              </a:ext>
            </a:extLst>
          </p:cNvPr>
          <p:cNvSpPr txBox="1"/>
          <p:nvPr/>
        </p:nvSpPr>
        <p:spPr>
          <a:xfrm>
            <a:off x="6683982" y="6581373"/>
            <a:ext cx="40267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/>
              <a:t>Micro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F17E9ABB-526C-A168-CAA6-3A3EE8FBB0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sz="2400" dirty="0"/>
              <a:t>The number itself is not the key takeaway, but rather the underlying principles we apply when creating dev teams:</a:t>
            </a:r>
          </a:p>
          <a:p>
            <a:pPr marL="0" indent="0" algn="ctr">
              <a:buNone/>
            </a:pPr>
            <a:endParaRPr lang="en-US" sz="2400" dirty="0"/>
          </a:p>
          <a:p>
            <a:pPr>
              <a:buFont typeface="+mj-lt"/>
              <a:buAutoNum type="arabicPeriod"/>
            </a:pPr>
            <a:r>
              <a:rPr lang="en-GB" sz="2400" b="1" dirty="0"/>
              <a:t>Cognitive Load Management: </a:t>
            </a:r>
            <a:r>
              <a:rPr lang="en-GB" sz="2400" dirty="0"/>
              <a:t>Keeping team sizes manageable to prevent cognitive overload. </a:t>
            </a:r>
          </a:p>
          <a:p>
            <a:pPr>
              <a:buFont typeface="+mj-lt"/>
              <a:buAutoNum type="arabicPeriod"/>
            </a:pPr>
            <a:endParaRPr lang="en-GB" sz="2400" dirty="0"/>
          </a:p>
          <a:p>
            <a:pPr>
              <a:buFont typeface="+mj-lt"/>
              <a:buAutoNum type="arabicPeriod"/>
            </a:pPr>
            <a:r>
              <a:rPr lang="en-GB" sz="2400" b="1" dirty="0"/>
              <a:t>Efficient Communication</a:t>
            </a:r>
            <a:r>
              <a:rPr lang="en-GB" sz="2400" dirty="0"/>
              <a:t>: Smaller teams facilitate better communication </a:t>
            </a:r>
          </a:p>
          <a:p>
            <a:pPr>
              <a:buFont typeface="+mj-lt"/>
              <a:buAutoNum type="arabicPeriod"/>
            </a:pPr>
            <a:endParaRPr lang="en-GB" sz="2400" dirty="0"/>
          </a:p>
          <a:p>
            <a:pPr>
              <a:buFont typeface="+mj-lt"/>
              <a:buAutoNum type="arabicPeriod"/>
            </a:pPr>
            <a:r>
              <a:rPr lang="en-GB" sz="2400" b="1" dirty="0"/>
              <a:t>Team Boundaries</a:t>
            </a:r>
            <a:r>
              <a:rPr lang="en-GB" sz="2400" dirty="0"/>
              <a:t>: Clear team boundaries and responsibilities</a:t>
            </a:r>
          </a:p>
          <a:p>
            <a:pPr>
              <a:buFont typeface="+mj-lt"/>
              <a:buAutoNum type="arabicPeriod"/>
            </a:pPr>
            <a:endParaRPr lang="en-GB" sz="2400" dirty="0"/>
          </a:p>
          <a:p>
            <a:pPr>
              <a:buFont typeface="+mj-lt"/>
              <a:buAutoNum type="arabicPeriod"/>
            </a:pPr>
            <a:r>
              <a:rPr lang="en-GB" sz="2400" b="1" dirty="0"/>
              <a:t>Cultural Cohesion</a:t>
            </a:r>
            <a:r>
              <a:rPr lang="en-GB" sz="2400" dirty="0"/>
              <a:t>: Smaller teams foster stronger interpersonal connections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22352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FC2D67-20F8-B2A3-EBCF-9D1E099554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D9F9DC-F783-812F-6BCF-944DE42C66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Micro: 2x Pizzas Team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2F7FA37-931C-A250-C746-B55307DE2831}"/>
              </a:ext>
            </a:extLst>
          </p:cNvPr>
          <p:cNvCxnSpPr/>
          <p:nvPr/>
        </p:nvCxnSpPr>
        <p:spPr>
          <a:xfrm>
            <a:off x="388189" y="6461185"/>
            <a:ext cx="1096561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7B11613B-2021-20EE-795E-D61E14CBBBA2}"/>
              </a:ext>
            </a:extLst>
          </p:cNvPr>
          <p:cNvSpPr/>
          <p:nvPr/>
        </p:nvSpPr>
        <p:spPr>
          <a:xfrm>
            <a:off x="975142" y="6361738"/>
            <a:ext cx="258792" cy="22428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9C1328F-9C5F-B1CF-349E-92AAC8E7D787}"/>
              </a:ext>
            </a:extLst>
          </p:cNvPr>
          <p:cNvSpPr/>
          <p:nvPr/>
        </p:nvSpPr>
        <p:spPr>
          <a:xfrm>
            <a:off x="2812571" y="6361738"/>
            <a:ext cx="258792" cy="22428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C1262BA-3659-7465-F6F8-120D5C767C90}"/>
              </a:ext>
            </a:extLst>
          </p:cNvPr>
          <p:cNvSpPr/>
          <p:nvPr/>
        </p:nvSpPr>
        <p:spPr>
          <a:xfrm>
            <a:off x="4848945" y="6361737"/>
            <a:ext cx="258792" cy="22428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002869-B2DE-03A6-E746-1F6F2021CC11}"/>
              </a:ext>
            </a:extLst>
          </p:cNvPr>
          <p:cNvSpPr/>
          <p:nvPr/>
        </p:nvSpPr>
        <p:spPr>
          <a:xfrm>
            <a:off x="6745588" y="6361736"/>
            <a:ext cx="258792" cy="224287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45D0B5F-27CD-EE9F-8043-EC7185A5DE6F}"/>
              </a:ext>
            </a:extLst>
          </p:cNvPr>
          <p:cNvSpPr/>
          <p:nvPr/>
        </p:nvSpPr>
        <p:spPr>
          <a:xfrm>
            <a:off x="8583017" y="6365807"/>
            <a:ext cx="258792" cy="2242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5B221CA-F269-E276-9C95-89B2A9A2647D}"/>
              </a:ext>
            </a:extLst>
          </p:cNvPr>
          <p:cNvSpPr/>
          <p:nvPr/>
        </p:nvSpPr>
        <p:spPr>
          <a:xfrm>
            <a:off x="10416670" y="6361736"/>
            <a:ext cx="258792" cy="2242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FBEF37-42D2-928A-7EB0-47DBD9D9642C}"/>
              </a:ext>
            </a:extLst>
          </p:cNvPr>
          <p:cNvSpPr txBox="1"/>
          <p:nvPr/>
        </p:nvSpPr>
        <p:spPr>
          <a:xfrm>
            <a:off x="6683982" y="6581373"/>
            <a:ext cx="40267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/>
              <a:t>Micro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AEC74D5D-BCD7-7B6A-B7CC-4130A3256F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195649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pl-PL" dirty="0"/>
          </a:p>
          <a:p>
            <a:pPr marL="0" indent="0">
              <a:buNone/>
            </a:pPr>
            <a:endParaRPr lang="pl-PL" dirty="0"/>
          </a:p>
          <a:p>
            <a:pPr marL="0" indent="0">
              <a:buNone/>
            </a:pPr>
            <a:r>
              <a:rPr lang="pl-PL" dirty="0"/>
              <a:t>„A team </a:t>
            </a:r>
            <a:r>
              <a:rPr lang="pl-PL" dirty="0" err="1"/>
              <a:t>should</a:t>
            </a:r>
            <a:r>
              <a:rPr lang="pl-PL" dirty="0"/>
              <a:t> be </a:t>
            </a:r>
            <a:r>
              <a:rPr lang="pl-PL" b="1" dirty="0"/>
              <a:t>small </a:t>
            </a:r>
            <a:r>
              <a:rPr lang="pl-PL" b="1" dirty="0" err="1"/>
              <a:t>enough</a:t>
            </a:r>
            <a:r>
              <a:rPr lang="pl-PL" dirty="0"/>
              <a:t> that </a:t>
            </a:r>
            <a:r>
              <a:rPr lang="pl-PL" dirty="0" err="1"/>
              <a:t>it</a:t>
            </a:r>
            <a:r>
              <a:rPr lang="pl-PL" dirty="0"/>
              <a:t> can be </a:t>
            </a:r>
            <a:r>
              <a:rPr lang="pl-PL" dirty="0" err="1"/>
              <a:t>fed</a:t>
            </a:r>
            <a:r>
              <a:rPr lang="pl-PL" dirty="0"/>
              <a:t> by with </a:t>
            </a:r>
            <a:r>
              <a:rPr lang="pl-PL" b="1" dirty="0"/>
              <a:t>2x </a:t>
            </a:r>
            <a:r>
              <a:rPr lang="pl-PL" b="1" dirty="0" err="1"/>
              <a:t>pizzas</a:t>
            </a:r>
            <a:r>
              <a:rPr lang="pl-PL" dirty="0"/>
              <a:t>” </a:t>
            </a:r>
            <a:r>
              <a:rPr lang="pl-PL" baseline="30000" dirty="0"/>
              <a:t>[10]</a:t>
            </a:r>
            <a:r>
              <a:rPr lang="pl-PL" dirty="0"/>
              <a:t> </a:t>
            </a:r>
          </a:p>
          <a:p>
            <a:pPr lvl="8"/>
            <a:endParaRPr lang="pl-PL" dirty="0"/>
          </a:p>
          <a:p>
            <a:pPr marL="0" indent="0" algn="r">
              <a:buNone/>
            </a:pPr>
            <a:r>
              <a:rPr lang="pl-PL" sz="2000" i="1" dirty="0"/>
              <a:t>(Jeff </a:t>
            </a:r>
            <a:r>
              <a:rPr lang="pl-PL" sz="2000" i="1" dirty="0" err="1"/>
              <a:t>Bezos</a:t>
            </a:r>
            <a:r>
              <a:rPr lang="pl-PL" sz="2000" i="1" dirty="0"/>
              <a:t>, circa 2000)</a:t>
            </a:r>
          </a:p>
          <a:p>
            <a:pPr marL="0" indent="0">
              <a:buNone/>
            </a:pPr>
            <a:endParaRPr lang="pl-PL" sz="2000" dirty="0"/>
          </a:p>
          <a:p>
            <a:pPr marL="0" indent="0">
              <a:buNone/>
            </a:pPr>
            <a:endParaRPr lang="pl-PL" sz="2000" dirty="0"/>
          </a:p>
          <a:p>
            <a:pPr marL="0" indent="0">
              <a:buNone/>
            </a:pPr>
            <a:endParaRPr lang="pl-PL" sz="2000" dirty="0"/>
          </a:p>
          <a:p>
            <a:pPr marL="0" indent="0">
              <a:buNone/>
            </a:pPr>
            <a:r>
              <a:rPr lang="pl-PL" sz="2000" dirty="0"/>
              <a:t>But </a:t>
            </a:r>
            <a:r>
              <a:rPr lang="pl-PL" sz="2000" dirty="0" err="1"/>
              <a:t>remember</a:t>
            </a:r>
            <a:r>
              <a:rPr lang="pl-PL" sz="2000" dirty="0"/>
              <a:t>… the </a:t>
            </a:r>
            <a:r>
              <a:rPr lang="pl-PL" sz="2000" dirty="0" err="1"/>
              <a:t>number</a:t>
            </a:r>
            <a:r>
              <a:rPr lang="pl-PL" sz="2000" dirty="0"/>
              <a:t> of </a:t>
            </a:r>
            <a:r>
              <a:rPr lang="pl-PL" sz="2000" dirty="0" err="1"/>
              <a:t>members</a:t>
            </a:r>
            <a:r>
              <a:rPr lang="pl-PL" sz="2000" dirty="0"/>
              <a:t> is </a:t>
            </a:r>
            <a:r>
              <a:rPr lang="pl-PL" sz="2000" b="1" dirty="0"/>
              <a:t>not</a:t>
            </a:r>
            <a:r>
              <a:rPr lang="pl-PL" sz="2000" dirty="0"/>
              <a:t> the sole and most </a:t>
            </a:r>
            <a:r>
              <a:rPr lang="pl-PL" sz="2000" dirty="0" err="1"/>
              <a:t>important</a:t>
            </a:r>
            <a:r>
              <a:rPr lang="pl-PL" sz="2000" dirty="0"/>
              <a:t> </a:t>
            </a:r>
            <a:r>
              <a:rPr lang="pl-PL" sz="2000" dirty="0" err="1"/>
              <a:t>factor</a:t>
            </a:r>
            <a:r>
              <a:rPr lang="pl-PL" sz="2000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562742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0704A3-00FD-8C36-9BDF-9365493A0F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5114E27-96F6-F8F7-D26E-DA0FBE803737}"/>
              </a:ext>
            </a:extLst>
          </p:cNvPr>
          <p:cNvCxnSpPr/>
          <p:nvPr/>
        </p:nvCxnSpPr>
        <p:spPr>
          <a:xfrm>
            <a:off x="388189" y="6461185"/>
            <a:ext cx="1096561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51B1D7EC-AD80-69D1-7757-7477A8901C01}"/>
              </a:ext>
            </a:extLst>
          </p:cNvPr>
          <p:cNvSpPr/>
          <p:nvPr/>
        </p:nvSpPr>
        <p:spPr>
          <a:xfrm>
            <a:off x="975142" y="6361738"/>
            <a:ext cx="258792" cy="22428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C48977E-406B-75A5-D5D5-915C27B1B820}"/>
              </a:ext>
            </a:extLst>
          </p:cNvPr>
          <p:cNvSpPr/>
          <p:nvPr/>
        </p:nvSpPr>
        <p:spPr>
          <a:xfrm>
            <a:off x="2812571" y="6361738"/>
            <a:ext cx="258792" cy="22428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B119562-3716-3437-57B7-8BFF828889EB}"/>
              </a:ext>
            </a:extLst>
          </p:cNvPr>
          <p:cNvSpPr/>
          <p:nvPr/>
        </p:nvSpPr>
        <p:spPr>
          <a:xfrm>
            <a:off x="4848945" y="6361737"/>
            <a:ext cx="258792" cy="22428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CE63D84-353C-067F-6F6F-C608DE8FEAE4}"/>
              </a:ext>
            </a:extLst>
          </p:cNvPr>
          <p:cNvSpPr/>
          <p:nvPr/>
        </p:nvSpPr>
        <p:spPr>
          <a:xfrm>
            <a:off x="6745588" y="6361736"/>
            <a:ext cx="258792" cy="224287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D42D114-CFC5-FB61-42B0-54354F22C082}"/>
              </a:ext>
            </a:extLst>
          </p:cNvPr>
          <p:cNvSpPr/>
          <p:nvPr/>
        </p:nvSpPr>
        <p:spPr>
          <a:xfrm>
            <a:off x="8583017" y="6365807"/>
            <a:ext cx="258792" cy="2242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46D6538-FCD9-CCC2-C96F-FD8E4B05FF4B}"/>
              </a:ext>
            </a:extLst>
          </p:cNvPr>
          <p:cNvSpPr/>
          <p:nvPr/>
        </p:nvSpPr>
        <p:spPr>
          <a:xfrm>
            <a:off x="10416670" y="6361736"/>
            <a:ext cx="258792" cy="2242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3D524DB-299D-4614-0C03-D8773328A04E}"/>
              </a:ext>
            </a:extLst>
          </p:cNvPr>
          <p:cNvSpPr txBox="1"/>
          <p:nvPr/>
        </p:nvSpPr>
        <p:spPr>
          <a:xfrm>
            <a:off x="6683982" y="6581373"/>
            <a:ext cx="40267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/>
              <a:t>Micro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B34201F3-71EE-D266-C407-EE1A9E5C45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195649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pl-PL" dirty="0"/>
          </a:p>
          <a:p>
            <a:pPr marL="0" indent="0">
              <a:buNone/>
            </a:pPr>
            <a:endParaRPr lang="pl-PL" dirty="0"/>
          </a:p>
          <a:p>
            <a:pPr marL="0" indent="0">
              <a:buNone/>
            </a:pPr>
            <a:endParaRPr lang="pl-PL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FB3E01B-1061-37F0-E2E8-AD7572B22D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1967" y="834037"/>
            <a:ext cx="5572716" cy="4535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88652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A32ECC-AC43-AEFA-94E4-4B3CB36FE0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93C621-C409-7BBE-C78F-0544970FF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Actions: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E8CB3B3-3E9C-B72D-F962-040E647E4790}"/>
              </a:ext>
            </a:extLst>
          </p:cNvPr>
          <p:cNvCxnSpPr/>
          <p:nvPr/>
        </p:nvCxnSpPr>
        <p:spPr>
          <a:xfrm>
            <a:off x="388189" y="6461185"/>
            <a:ext cx="1096561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6E814ABE-BFA0-68B3-D3A6-A374D6C3047E}"/>
              </a:ext>
            </a:extLst>
          </p:cNvPr>
          <p:cNvSpPr/>
          <p:nvPr/>
        </p:nvSpPr>
        <p:spPr>
          <a:xfrm>
            <a:off x="975142" y="6361738"/>
            <a:ext cx="258792" cy="22428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DCF95CC-CE8D-ED62-B75F-0007BA3B574F}"/>
              </a:ext>
            </a:extLst>
          </p:cNvPr>
          <p:cNvSpPr/>
          <p:nvPr/>
        </p:nvSpPr>
        <p:spPr>
          <a:xfrm>
            <a:off x="2812571" y="6361738"/>
            <a:ext cx="258792" cy="22428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521E660-B980-5E68-62EF-CC3D9BEA212A}"/>
              </a:ext>
            </a:extLst>
          </p:cNvPr>
          <p:cNvSpPr/>
          <p:nvPr/>
        </p:nvSpPr>
        <p:spPr>
          <a:xfrm>
            <a:off x="4848945" y="6361737"/>
            <a:ext cx="258792" cy="22428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8E0066F-302E-B6CF-1697-F5ACC86CE6F5}"/>
              </a:ext>
            </a:extLst>
          </p:cNvPr>
          <p:cNvSpPr/>
          <p:nvPr/>
        </p:nvSpPr>
        <p:spPr>
          <a:xfrm>
            <a:off x="6745588" y="6361736"/>
            <a:ext cx="258792" cy="2242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54B79BF-F45E-0F19-561D-5703C136A30D}"/>
              </a:ext>
            </a:extLst>
          </p:cNvPr>
          <p:cNvSpPr/>
          <p:nvPr/>
        </p:nvSpPr>
        <p:spPr>
          <a:xfrm>
            <a:off x="8583017" y="6365807"/>
            <a:ext cx="258792" cy="224287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4A04EC0-B049-B423-1ABD-02E86B706110}"/>
              </a:ext>
            </a:extLst>
          </p:cNvPr>
          <p:cNvSpPr/>
          <p:nvPr/>
        </p:nvSpPr>
        <p:spPr>
          <a:xfrm>
            <a:off x="10416670" y="6361736"/>
            <a:ext cx="258792" cy="2242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99DE18-9FFC-81F2-B620-7DA6F0E74591}"/>
              </a:ext>
            </a:extLst>
          </p:cNvPr>
          <p:cNvSpPr txBox="1"/>
          <p:nvPr/>
        </p:nvSpPr>
        <p:spPr>
          <a:xfrm>
            <a:off x="8404992" y="6586023"/>
            <a:ext cx="61106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/>
              <a:t>Takeaways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7EEF0FD1-E590-03D7-7BFB-C95CFBB63F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can I do about that (</a:t>
            </a:r>
            <a:r>
              <a:rPr lang="en-US" b="1" dirty="0"/>
              <a:t>as a leader</a:t>
            </a:r>
            <a:r>
              <a:rPr lang="en-US" dirty="0"/>
              <a:t>)?</a:t>
            </a:r>
          </a:p>
          <a:p>
            <a:endParaRPr lang="en-US" dirty="0"/>
          </a:p>
          <a:p>
            <a:r>
              <a:rPr lang="en-US" dirty="0"/>
              <a:t>Go deeper into </a:t>
            </a:r>
            <a:r>
              <a:rPr lang="en-US" b="1" dirty="0"/>
              <a:t>Conway’s Law </a:t>
            </a:r>
            <a:r>
              <a:rPr lang="en-US" dirty="0"/>
              <a:t>and its implications</a:t>
            </a:r>
          </a:p>
          <a:p>
            <a:r>
              <a:rPr lang="en-US" b="1" dirty="0"/>
              <a:t>Experiment</a:t>
            </a:r>
            <a:r>
              <a:rPr lang="en-US" dirty="0"/>
              <a:t> with your team/org (micro AND macro)</a:t>
            </a:r>
          </a:p>
          <a:p>
            <a:r>
              <a:rPr lang="en-US" b="1" dirty="0"/>
              <a:t>Advocate</a:t>
            </a:r>
            <a:r>
              <a:rPr lang="en-US" dirty="0"/>
              <a:t> to higher management about the importance</a:t>
            </a:r>
          </a:p>
          <a:p>
            <a:r>
              <a:rPr lang="en-US" dirty="0"/>
              <a:t>Rethink how to plan for </a:t>
            </a:r>
            <a:r>
              <a:rPr lang="en-US" b="1" dirty="0"/>
              <a:t>outcomes</a:t>
            </a:r>
          </a:p>
          <a:p>
            <a:r>
              <a:rPr lang="en-US" dirty="0"/>
              <a:t>Books, e-books, audiobooks! </a:t>
            </a:r>
            <a:r>
              <a:rPr lang="en-US" sz="1800" i="1" dirty="0"/>
              <a:t>(recommendations in last slides)</a:t>
            </a:r>
          </a:p>
        </p:txBody>
      </p:sp>
    </p:spTree>
    <p:extLst>
      <p:ext uri="{BB962C8B-B14F-4D97-AF65-F5344CB8AC3E}">
        <p14:creationId xmlns:p14="http://schemas.microsoft.com/office/powerpoint/2010/main" val="1138414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42E15B-ECA3-4DDA-BCD4-A43059D00B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7819D4-0A50-BE76-A413-94FF45BCA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Actions: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C8CD0B8-8C84-E3AA-69B2-DE8BF91E6C30}"/>
              </a:ext>
            </a:extLst>
          </p:cNvPr>
          <p:cNvCxnSpPr/>
          <p:nvPr/>
        </p:nvCxnSpPr>
        <p:spPr>
          <a:xfrm>
            <a:off x="388189" y="6461185"/>
            <a:ext cx="1096561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2FCEA250-8801-79CE-831E-2F4457B07E4A}"/>
              </a:ext>
            </a:extLst>
          </p:cNvPr>
          <p:cNvSpPr/>
          <p:nvPr/>
        </p:nvSpPr>
        <p:spPr>
          <a:xfrm>
            <a:off x="975142" y="6361738"/>
            <a:ext cx="258792" cy="22428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F0D26D5-27B7-FE25-7E2F-C7DAE4C334ED}"/>
              </a:ext>
            </a:extLst>
          </p:cNvPr>
          <p:cNvSpPr/>
          <p:nvPr/>
        </p:nvSpPr>
        <p:spPr>
          <a:xfrm>
            <a:off x="2812571" y="6361738"/>
            <a:ext cx="258792" cy="22428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35675FA-3E22-C1D6-D7F5-712D3A2AD403}"/>
              </a:ext>
            </a:extLst>
          </p:cNvPr>
          <p:cNvSpPr/>
          <p:nvPr/>
        </p:nvSpPr>
        <p:spPr>
          <a:xfrm>
            <a:off x="4848945" y="6361737"/>
            <a:ext cx="258792" cy="22428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29670A2-F3F4-7D7A-FFB2-F7813CDA27A3}"/>
              </a:ext>
            </a:extLst>
          </p:cNvPr>
          <p:cNvSpPr/>
          <p:nvPr/>
        </p:nvSpPr>
        <p:spPr>
          <a:xfrm>
            <a:off x="6745588" y="6361736"/>
            <a:ext cx="258792" cy="2242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83CDAEE-FCF0-2965-92D9-6543F8DC8771}"/>
              </a:ext>
            </a:extLst>
          </p:cNvPr>
          <p:cNvSpPr/>
          <p:nvPr/>
        </p:nvSpPr>
        <p:spPr>
          <a:xfrm>
            <a:off x="8583017" y="6365807"/>
            <a:ext cx="258792" cy="224287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237D9D8-796C-DB64-050D-0E3B54F4A5F4}"/>
              </a:ext>
            </a:extLst>
          </p:cNvPr>
          <p:cNvSpPr/>
          <p:nvPr/>
        </p:nvSpPr>
        <p:spPr>
          <a:xfrm>
            <a:off x="10416670" y="6361736"/>
            <a:ext cx="258792" cy="2242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70A2054-60B8-9D30-1260-74C712550E2B}"/>
              </a:ext>
            </a:extLst>
          </p:cNvPr>
          <p:cNvSpPr txBox="1"/>
          <p:nvPr/>
        </p:nvSpPr>
        <p:spPr>
          <a:xfrm>
            <a:off x="8404992" y="6586023"/>
            <a:ext cx="61106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/>
              <a:t>Takeaways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215D60E7-9140-5458-96F4-D54E45D6FA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can I do about that (</a:t>
            </a:r>
            <a:r>
              <a:rPr lang="en-US" b="1" dirty="0"/>
              <a:t>as a dev</a:t>
            </a:r>
            <a:r>
              <a:rPr lang="en-US" dirty="0"/>
              <a:t>)?</a:t>
            </a:r>
          </a:p>
          <a:p>
            <a:endParaRPr lang="en-US" dirty="0"/>
          </a:p>
          <a:p>
            <a:r>
              <a:rPr lang="en-US" dirty="0"/>
              <a:t>Inform, influence, </a:t>
            </a:r>
            <a:r>
              <a:rPr lang="en-US" b="1" dirty="0"/>
              <a:t>speak up</a:t>
            </a:r>
          </a:p>
          <a:p>
            <a:r>
              <a:rPr lang="en-US" dirty="0"/>
              <a:t>As a senior, stretch your </a:t>
            </a:r>
            <a:r>
              <a:rPr lang="en-US" b="1" dirty="0"/>
              <a:t>soft skills</a:t>
            </a:r>
          </a:p>
          <a:p>
            <a:r>
              <a:rPr lang="en-US" dirty="0"/>
              <a:t>Join the </a:t>
            </a:r>
            <a:r>
              <a:rPr lang="en-US" b="1" dirty="0"/>
              <a:t>interview process </a:t>
            </a:r>
            <a:r>
              <a:rPr lang="en-US" dirty="0"/>
              <a:t>for new joiners</a:t>
            </a:r>
          </a:p>
          <a:p>
            <a:r>
              <a:rPr lang="en-US" dirty="0"/>
              <a:t>Think about ownership as </a:t>
            </a:r>
            <a:r>
              <a:rPr lang="en-US" b="1" dirty="0"/>
              <a:t>resolving problems</a:t>
            </a:r>
            <a:r>
              <a:rPr lang="en-US" dirty="0"/>
              <a:t>, not simply creating features</a:t>
            </a:r>
          </a:p>
          <a:p>
            <a:r>
              <a:rPr lang="en-US" dirty="0"/>
              <a:t>Try temporary </a:t>
            </a:r>
            <a:r>
              <a:rPr lang="en-US" b="1" dirty="0"/>
              <a:t>rotations, internal movements</a:t>
            </a:r>
            <a:r>
              <a:rPr lang="en-US" dirty="0"/>
              <a:t>, new experiences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1839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D200B4-A64F-891B-41D4-D9C1F8E997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11100A-F695-5FB2-2E4E-61487E712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Takeaways: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3FDC0A8-A3A4-B5FD-F3CD-BF9AA119B241}"/>
              </a:ext>
            </a:extLst>
          </p:cNvPr>
          <p:cNvCxnSpPr/>
          <p:nvPr/>
        </p:nvCxnSpPr>
        <p:spPr>
          <a:xfrm>
            <a:off x="388189" y="6461185"/>
            <a:ext cx="1096561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4A33DC8D-7CA7-EAE5-295C-D7073F9B3C74}"/>
              </a:ext>
            </a:extLst>
          </p:cNvPr>
          <p:cNvSpPr/>
          <p:nvPr/>
        </p:nvSpPr>
        <p:spPr>
          <a:xfrm>
            <a:off x="975142" y="6361738"/>
            <a:ext cx="258792" cy="22428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56AF427-ED96-2B46-1C61-029EF8873240}"/>
              </a:ext>
            </a:extLst>
          </p:cNvPr>
          <p:cNvSpPr/>
          <p:nvPr/>
        </p:nvSpPr>
        <p:spPr>
          <a:xfrm>
            <a:off x="2812571" y="6361738"/>
            <a:ext cx="258792" cy="22428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9671346-E625-5ACA-8E87-96703C579DEE}"/>
              </a:ext>
            </a:extLst>
          </p:cNvPr>
          <p:cNvSpPr/>
          <p:nvPr/>
        </p:nvSpPr>
        <p:spPr>
          <a:xfrm>
            <a:off x="4848945" y="6361737"/>
            <a:ext cx="258792" cy="22428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9FF8764-5847-1E5A-B72F-DECACDE7EAC6}"/>
              </a:ext>
            </a:extLst>
          </p:cNvPr>
          <p:cNvSpPr/>
          <p:nvPr/>
        </p:nvSpPr>
        <p:spPr>
          <a:xfrm>
            <a:off x="6745588" y="6361736"/>
            <a:ext cx="258792" cy="2242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4CD0AC7-015C-BA6E-0BF3-FDB9C57A2E35}"/>
              </a:ext>
            </a:extLst>
          </p:cNvPr>
          <p:cNvSpPr/>
          <p:nvPr/>
        </p:nvSpPr>
        <p:spPr>
          <a:xfrm>
            <a:off x="8583017" y="6365807"/>
            <a:ext cx="258792" cy="224287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3690556-EA6D-B345-7411-637C600E2CB8}"/>
              </a:ext>
            </a:extLst>
          </p:cNvPr>
          <p:cNvSpPr/>
          <p:nvPr/>
        </p:nvSpPr>
        <p:spPr>
          <a:xfrm>
            <a:off x="10416670" y="6361736"/>
            <a:ext cx="258792" cy="2242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2B1C2A-19D4-A8FB-ABEB-1C7DF17C2159}"/>
              </a:ext>
            </a:extLst>
          </p:cNvPr>
          <p:cNvSpPr txBox="1"/>
          <p:nvPr/>
        </p:nvSpPr>
        <p:spPr>
          <a:xfrm>
            <a:off x="8404992" y="6586023"/>
            <a:ext cx="61106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/>
              <a:t>Takeaways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A33B828F-BB38-93B1-12C0-08395FABCF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Team Composion is </a:t>
            </a:r>
            <a:r>
              <a:rPr lang="en-US" b="1" dirty="0"/>
              <a:t>EXTREMELY context-specific </a:t>
            </a:r>
            <a:r>
              <a:rPr lang="en-US" dirty="0"/>
              <a:t>(no silver-bullet)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Conway’s Law </a:t>
            </a:r>
            <a:r>
              <a:rPr lang="en-US" b="1" dirty="0"/>
              <a:t>WORKS.</a:t>
            </a:r>
            <a:r>
              <a:rPr lang="en-US" dirty="0"/>
              <a:t> Period.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Be </a:t>
            </a:r>
            <a:r>
              <a:rPr lang="en-US" b="1" dirty="0"/>
              <a:t>intentional</a:t>
            </a:r>
            <a:r>
              <a:rPr lang="en-US" dirty="0"/>
              <a:t> and thoughtful when introducing team changes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Consider how teams interact in your organization – </a:t>
            </a:r>
            <a:r>
              <a:rPr lang="en-US" b="1" dirty="0"/>
              <a:t>MAP IT!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Look for bottlenecks (“</a:t>
            </a:r>
            <a:r>
              <a:rPr lang="en-GB" dirty="0"/>
              <a:t>Any time spent on non-bottleneck activities is </a:t>
            </a:r>
            <a:r>
              <a:rPr lang="en-GB" b="1" dirty="0">
                <a:solidFill>
                  <a:srgbClr val="FF0000"/>
                </a:solidFill>
              </a:rPr>
              <a:t>wasted</a:t>
            </a:r>
            <a:r>
              <a:rPr lang="en-GB" dirty="0"/>
              <a:t> time.”</a:t>
            </a:r>
            <a:r>
              <a:rPr lang="en-GB" baseline="30000" dirty="0"/>
              <a:t>[10]</a:t>
            </a:r>
            <a:r>
              <a:rPr lang="en-GB" dirty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1163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227ABB-D0EF-A9D0-2563-4968CA3D48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608391-18EF-F5F6-F470-8B3B42E778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Sources: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9FB76F2-0D59-AE16-A18A-091C88D33857}"/>
              </a:ext>
            </a:extLst>
          </p:cNvPr>
          <p:cNvCxnSpPr/>
          <p:nvPr/>
        </p:nvCxnSpPr>
        <p:spPr>
          <a:xfrm>
            <a:off x="388189" y="6461185"/>
            <a:ext cx="1096561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494F2E42-2E15-2A36-358F-13C179202F8C}"/>
              </a:ext>
            </a:extLst>
          </p:cNvPr>
          <p:cNvSpPr/>
          <p:nvPr/>
        </p:nvSpPr>
        <p:spPr>
          <a:xfrm>
            <a:off x="975142" y="6361738"/>
            <a:ext cx="258792" cy="22428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6396751-2752-A424-5F0A-505B480796D6}"/>
              </a:ext>
            </a:extLst>
          </p:cNvPr>
          <p:cNvSpPr/>
          <p:nvPr/>
        </p:nvSpPr>
        <p:spPr>
          <a:xfrm>
            <a:off x="2812571" y="6361738"/>
            <a:ext cx="258792" cy="22428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E86D37C-3950-22D5-7CC9-F175B107DABD}"/>
              </a:ext>
            </a:extLst>
          </p:cNvPr>
          <p:cNvSpPr/>
          <p:nvPr/>
        </p:nvSpPr>
        <p:spPr>
          <a:xfrm>
            <a:off x="4848945" y="6361737"/>
            <a:ext cx="258792" cy="22428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9E4B600-A991-C541-CABD-E9D36443C9EC}"/>
              </a:ext>
            </a:extLst>
          </p:cNvPr>
          <p:cNvSpPr/>
          <p:nvPr/>
        </p:nvSpPr>
        <p:spPr>
          <a:xfrm>
            <a:off x="6745588" y="6361736"/>
            <a:ext cx="258792" cy="2242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1688C4D-3840-5CED-D5C7-E48E35A3CEB4}"/>
              </a:ext>
            </a:extLst>
          </p:cNvPr>
          <p:cNvSpPr/>
          <p:nvPr/>
        </p:nvSpPr>
        <p:spPr>
          <a:xfrm>
            <a:off x="8583017" y="6365807"/>
            <a:ext cx="258792" cy="22428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2A511A6-2573-51B3-7DD9-0D4E86545D40}"/>
              </a:ext>
            </a:extLst>
          </p:cNvPr>
          <p:cNvSpPr/>
          <p:nvPr/>
        </p:nvSpPr>
        <p:spPr>
          <a:xfrm>
            <a:off x="10416670" y="6361736"/>
            <a:ext cx="258792" cy="224287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F165888-9B3C-FD49-C9FB-DACE1069A53A}"/>
              </a:ext>
            </a:extLst>
          </p:cNvPr>
          <p:cNvSpPr txBox="1"/>
          <p:nvPr/>
        </p:nvSpPr>
        <p:spPr>
          <a:xfrm>
            <a:off x="10284616" y="6586023"/>
            <a:ext cx="52290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/>
              <a:t>Wrap-up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11C4C3C5-D022-B6C8-1E65-434B970354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59007"/>
            <a:ext cx="10643558" cy="4506652"/>
          </a:xfrm>
        </p:spPr>
        <p:txBody>
          <a:bodyPr>
            <a:normAutofit fontScale="85000" lnSpcReduction="20000"/>
          </a:bodyPr>
          <a:lstStyle/>
          <a:p>
            <a:r>
              <a:rPr lang="en-US" sz="1800" dirty="0"/>
              <a:t>[1]: </a:t>
            </a:r>
            <a:r>
              <a:rPr lang="en-GB" sz="1800" b="1" i="1" dirty="0"/>
              <a:t>Baldwin, C. Y., &amp; Clark, K. B. (2012). “</a:t>
            </a:r>
            <a:r>
              <a:rPr lang="en-GB" sz="1800" i="1" dirty="0"/>
              <a:t>The Architecture of Participation: Does Code Architecture Mitigate Free Riding in the Open Source Development Model?” Harvard Business Review.</a:t>
            </a:r>
            <a:endParaRPr lang="en-US" sz="1800" dirty="0"/>
          </a:p>
          <a:p>
            <a:r>
              <a:rPr lang="en-US" sz="1800" dirty="0"/>
              <a:t>[2]: </a:t>
            </a:r>
            <a:r>
              <a:rPr lang="en-GB" sz="1800" b="1" i="1" dirty="0" err="1"/>
              <a:t>Cataldo</a:t>
            </a:r>
            <a:r>
              <a:rPr lang="en-GB" sz="1800" b="1" i="1" dirty="0"/>
              <a:t>, M., </a:t>
            </a:r>
            <a:r>
              <a:rPr lang="en-GB" sz="1800" b="1" i="1" dirty="0" err="1"/>
              <a:t>Wagstrom</a:t>
            </a:r>
            <a:r>
              <a:rPr lang="en-GB" sz="1800" b="1" i="1" dirty="0"/>
              <a:t>, P., </a:t>
            </a:r>
            <a:r>
              <a:rPr lang="en-GB" sz="1800" b="1" i="1" dirty="0" err="1"/>
              <a:t>Herbsleb</a:t>
            </a:r>
            <a:r>
              <a:rPr lang="en-GB" sz="1800" b="1" i="1" dirty="0"/>
              <a:t>, J. D., &amp; Carley, K. M. (2006). “</a:t>
            </a:r>
            <a:r>
              <a:rPr lang="en-GB" sz="1800" i="1" dirty="0"/>
              <a:t>Identification of coordination requirements: implications for the Design of collaboration and awareness tools”. CSCW '06.</a:t>
            </a:r>
          </a:p>
          <a:p>
            <a:r>
              <a:rPr lang="en-US" sz="1800" dirty="0"/>
              <a:t>[3]: </a:t>
            </a:r>
            <a:r>
              <a:rPr lang="en-GB" sz="1800" b="1" i="1" dirty="0"/>
              <a:t>Conway, Melvin E. (April 1968). </a:t>
            </a:r>
            <a:r>
              <a:rPr lang="en-GB" sz="1800" i="1" dirty="0">
                <a:hlinkClick r:id="rId2"/>
              </a:rPr>
              <a:t>"How do Committees Invent?"</a:t>
            </a:r>
            <a:r>
              <a:rPr lang="en-GB" sz="1800" i="1" dirty="0"/>
              <a:t>. Datamation. </a:t>
            </a:r>
          </a:p>
          <a:p>
            <a:r>
              <a:rPr lang="en-GB" sz="1800" dirty="0"/>
              <a:t>[4]: </a:t>
            </a:r>
            <a:r>
              <a:rPr lang="en-GB" sz="1800" b="1" i="1" dirty="0"/>
              <a:t>Raymond, Eric S. (October 1996).</a:t>
            </a:r>
            <a:r>
              <a:rPr lang="en-GB" sz="1800" i="1" dirty="0"/>
              <a:t> “The New Hacker's Dictionary (3rd ed.)”. Cambridge, Massachusetts: MIT Press. p. 124. ISBN 978-0-262-68092-9.</a:t>
            </a:r>
          </a:p>
          <a:p>
            <a:r>
              <a:rPr lang="en-US" sz="1800" dirty="0"/>
              <a:t>[5]:</a:t>
            </a:r>
            <a:r>
              <a:rPr lang="en-US" sz="1800" b="1" dirty="0"/>
              <a:t> </a:t>
            </a:r>
            <a:r>
              <a:rPr lang="en-GB" sz="1800" b="1" i="1" dirty="0" err="1"/>
              <a:t>Forsgren</a:t>
            </a:r>
            <a:r>
              <a:rPr lang="en-GB" sz="1800" b="1" i="1" dirty="0"/>
              <a:t>, N. PhD, Humble, J., Kim, G., Bell, S., Whitley Bell, K. (2018). </a:t>
            </a:r>
            <a:r>
              <a:rPr lang="en-GB" sz="1800" i="1" dirty="0"/>
              <a:t>“Accelerate: The Science of Lean Software and DevOps: Building and Scaling High Performance Technology”, IT Revolution Press, 2018.</a:t>
            </a:r>
          </a:p>
          <a:p>
            <a:r>
              <a:rPr lang="en-US" sz="1800" dirty="0"/>
              <a:t>[6]: </a:t>
            </a:r>
            <a:r>
              <a:rPr lang="en-US" sz="1800" b="1" dirty="0"/>
              <a:t>Fowler, M. (2022). </a:t>
            </a:r>
            <a:r>
              <a:rPr lang="en-US" sz="1800" dirty="0"/>
              <a:t>“</a:t>
            </a:r>
            <a:r>
              <a:rPr lang="en-GB" sz="1800" i="1" dirty="0">
                <a:hlinkClick r:id="rId3"/>
              </a:rPr>
              <a:t>Conway's Law</a:t>
            </a:r>
            <a:r>
              <a:rPr lang="en-GB" sz="1800" i="1" dirty="0"/>
              <a:t>”. Thoughtworks. </a:t>
            </a:r>
            <a:r>
              <a:rPr lang="en-GB" sz="1800" i="1" dirty="0">
                <a:hlinkClick r:id="rId4"/>
              </a:rPr>
              <a:t>https://martinfowler.com</a:t>
            </a:r>
            <a:endParaRPr lang="en-GB" sz="1800" i="1" dirty="0"/>
          </a:p>
          <a:p>
            <a:r>
              <a:rPr lang="en-GB" sz="1800" dirty="0"/>
              <a:t>[7]: </a:t>
            </a:r>
            <a:r>
              <a:rPr lang="en-GB" sz="1800" b="1" dirty="0"/>
              <a:t>Shafer, A. (2009). </a:t>
            </a:r>
            <a:r>
              <a:rPr lang="en-GB" sz="1800" i="1" dirty="0"/>
              <a:t>“</a:t>
            </a:r>
            <a:r>
              <a:rPr lang="en-GB" sz="1800" i="1" dirty="0" err="1"/>
              <a:t>AgileRoots</a:t>
            </a:r>
            <a:r>
              <a:rPr lang="en-GB" sz="1800" i="1" dirty="0"/>
              <a:t> 2009 - Agile Infrastructure by: Andrew Shafer”. </a:t>
            </a:r>
            <a:r>
              <a:rPr lang="en-GB" sz="1800" i="1" dirty="0">
                <a:hlinkClick r:id="rId5"/>
              </a:rPr>
              <a:t>https://www.youtube.com/watch?v=Y_u84PNrX9g</a:t>
            </a:r>
            <a:r>
              <a:rPr lang="en-GB" sz="1800" i="1" dirty="0"/>
              <a:t> </a:t>
            </a:r>
          </a:p>
          <a:p>
            <a:r>
              <a:rPr lang="en-GB" sz="1800" dirty="0"/>
              <a:t>[8]: </a:t>
            </a:r>
            <a:r>
              <a:rPr lang="en-GB" sz="1800" b="1" dirty="0"/>
              <a:t>Skelton, M., Pais, M. (2019). </a:t>
            </a:r>
            <a:r>
              <a:rPr lang="en-GB" sz="1800" dirty="0"/>
              <a:t>“</a:t>
            </a:r>
            <a:r>
              <a:rPr lang="en-GB" sz="1800" i="1" dirty="0"/>
              <a:t>Team Topologies: Organizing Business and Technology Teams for Fast Flow”. IT Revolution Press, 2019.</a:t>
            </a:r>
          </a:p>
          <a:p>
            <a:r>
              <a:rPr lang="en-GB" sz="1800" dirty="0"/>
              <a:t>[9]: </a:t>
            </a:r>
            <a:r>
              <a:rPr lang="en-GB" sz="1800" b="1" dirty="0"/>
              <a:t>R.I.M. Dunbar (1992). </a:t>
            </a:r>
            <a:r>
              <a:rPr lang="en-GB" sz="1800" b="1" i="1" dirty="0"/>
              <a:t>“</a:t>
            </a:r>
            <a:r>
              <a:rPr lang="en-GB" sz="1800" i="1" dirty="0"/>
              <a:t>Neocortex size as a constraint on group size in primates”, Journal of Human Evolution, ISSN 0047-2484.</a:t>
            </a:r>
          </a:p>
          <a:p>
            <a:r>
              <a:rPr lang="en-GB" sz="1800" dirty="0"/>
              <a:t>[10]: </a:t>
            </a:r>
            <a:r>
              <a:rPr lang="en-GB" sz="1800" b="1" dirty="0"/>
              <a:t>Bezos, J. (Circa 2000). </a:t>
            </a:r>
            <a:r>
              <a:rPr lang="en-GB" sz="1800" i="1" dirty="0"/>
              <a:t>Mentioned in “Powering Innovation and Speed with Amazon’s Two-Pizza Teams”.  </a:t>
            </a:r>
            <a:r>
              <a:rPr lang="en-US" sz="1800" dirty="0">
                <a:hlinkClick r:id="rId6"/>
              </a:rPr>
              <a:t>https://aws.amazon.com/executive-insights/content/amazon-two-pizza-team/</a:t>
            </a:r>
            <a:r>
              <a:rPr lang="en-US" sz="1800" dirty="0"/>
              <a:t> </a:t>
            </a:r>
            <a:endParaRPr lang="en-GB" sz="1800" i="1" dirty="0"/>
          </a:p>
          <a:p>
            <a:r>
              <a:rPr lang="en-GB" sz="1800" dirty="0"/>
              <a:t>[11]: </a:t>
            </a:r>
            <a:r>
              <a:rPr lang="en-GB" sz="1800" b="1" dirty="0"/>
              <a:t>Cox, J</a:t>
            </a:r>
            <a:r>
              <a:rPr lang="en-GB" sz="1800" dirty="0"/>
              <a:t>., </a:t>
            </a:r>
            <a:r>
              <a:rPr lang="en-GB" sz="1800" b="1" dirty="0"/>
              <a:t>Goldratt, E. (1986). </a:t>
            </a:r>
            <a:r>
              <a:rPr lang="en-GB" sz="1800" dirty="0"/>
              <a:t>“</a:t>
            </a:r>
            <a:r>
              <a:rPr lang="en-GB" sz="1800" i="1" dirty="0"/>
              <a:t>The Goal” Theory of Constraints. North River Press. ISBN 978-0-88427-178-9.</a:t>
            </a:r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359284703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8AF0FA-8EC7-1F4C-7F31-0969377985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1C9C1-3E46-3CFB-1BC5-51713FFA6E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recommended books on the topic: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679AED0-97A5-FEA5-7618-DF2EE7F2E596}"/>
              </a:ext>
            </a:extLst>
          </p:cNvPr>
          <p:cNvCxnSpPr/>
          <p:nvPr/>
        </p:nvCxnSpPr>
        <p:spPr>
          <a:xfrm>
            <a:off x="388189" y="6461185"/>
            <a:ext cx="1096561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D7D02823-CAC3-4781-19D1-5B9550CD85E4}"/>
              </a:ext>
            </a:extLst>
          </p:cNvPr>
          <p:cNvSpPr/>
          <p:nvPr/>
        </p:nvSpPr>
        <p:spPr>
          <a:xfrm>
            <a:off x="975142" y="6361738"/>
            <a:ext cx="258792" cy="22428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0208776-69E0-F4AA-0983-DDCFF013E9AE}"/>
              </a:ext>
            </a:extLst>
          </p:cNvPr>
          <p:cNvSpPr/>
          <p:nvPr/>
        </p:nvSpPr>
        <p:spPr>
          <a:xfrm>
            <a:off x="2812571" y="6361738"/>
            <a:ext cx="258792" cy="22428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4588E6-4B6F-7ADA-7A38-14F104648A63}"/>
              </a:ext>
            </a:extLst>
          </p:cNvPr>
          <p:cNvSpPr/>
          <p:nvPr/>
        </p:nvSpPr>
        <p:spPr>
          <a:xfrm>
            <a:off x="4848945" y="6361737"/>
            <a:ext cx="258792" cy="22428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5933ACA-91E2-800F-95C8-B602C30D0601}"/>
              </a:ext>
            </a:extLst>
          </p:cNvPr>
          <p:cNvSpPr/>
          <p:nvPr/>
        </p:nvSpPr>
        <p:spPr>
          <a:xfrm>
            <a:off x="6745588" y="6361736"/>
            <a:ext cx="258792" cy="2242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EAB860A-761D-84D7-CDEC-574881BC8E48}"/>
              </a:ext>
            </a:extLst>
          </p:cNvPr>
          <p:cNvSpPr/>
          <p:nvPr/>
        </p:nvSpPr>
        <p:spPr>
          <a:xfrm>
            <a:off x="8583017" y="6365807"/>
            <a:ext cx="258792" cy="22428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0BD3C19-12A3-3FF0-B48C-2A3E513322E1}"/>
              </a:ext>
            </a:extLst>
          </p:cNvPr>
          <p:cNvSpPr/>
          <p:nvPr/>
        </p:nvSpPr>
        <p:spPr>
          <a:xfrm>
            <a:off x="10416670" y="6361736"/>
            <a:ext cx="258792" cy="224287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5224A9-9A0C-741E-6362-774A751C127B}"/>
              </a:ext>
            </a:extLst>
          </p:cNvPr>
          <p:cNvSpPr txBox="1"/>
          <p:nvPr/>
        </p:nvSpPr>
        <p:spPr>
          <a:xfrm>
            <a:off x="10284616" y="6586023"/>
            <a:ext cx="52290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/>
              <a:t>Wrap-up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14DB38CB-0CFF-9FB6-FB08-F202CF3E51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b="1" dirty="0"/>
              <a:t>Team Topologies: Organizing Business and Technology Teams for Fast Flow </a:t>
            </a:r>
            <a:r>
              <a:rPr lang="en-US" sz="1800" dirty="0"/>
              <a:t>– by Manuel Pais and Matthew Skelton (2019) (</a:t>
            </a:r>
            <a:r>
              <a:rPr lang="en-US" sz="1800" dirty="0">
                <a:hlinkClick r:id="rId2"/>
              </a:rPr>
              <a:t>https://teamtopologies.com/</a:t>
            </a:r>
            <a:r>
              <a:rPr lang="en-US" sz="1800" dirty="0"/>
              <a:t>)</a:t>
            </a:r>
          </a:p>
          <a:p>
            <a:endParaRPr lang="en-US" sz="1800" dirty="0"/>
          </a:p>
          <a:p>
            <a:r>
              <a:rPr lang="en-US" sz="1800" b="1" dirty="0"/>
              <a:t>Dynamic Reteaming: The Art &amp; Wisdom of Changing Teams </a:t>
            </a:r>
            <a:r>
              <a:rPr lang="en-US" sz="1800" dirty="0"/>
              <a:t>- by Heidi Helfand (2018) (</a:t>
            </a:r>
            <a:r>
              <a:rPr lang="en-US" sz="1800" dirty="0">
                <a:hlinkClick r:id="rId3"/>
              </a:rPr>
              <a:t>https://www.heidihelfand.com/dynamic-reteaming-book/</a:t>
            </a:r>
            <a:r>
              <a:rPr lang="en-US" sz="1800" dirty="0"/>
              <a:t>)</a:t>
            </a:r>
          </a:p>
          <a:p>
            <a:endParaRPr lang="en-US" sz="1800" dirty="0"/>
          </a:p>
          <a:p>
            <a:r>
              <a:rPr lang="en-US" sz="1800" b="1" dirty="0"/>
              <a:t>EMPOWERED: Ordinary People, Extraordinary Products </a:t>
            </a:r>
            <a:r>
              <a:rPr lang="en-US" sz="1800" dirty="0"/>
              <a:t>– by Marty </a:t>
            </a:r>
            <a:r>
              <a:rPr lang="en-US" sz="1800" dirty="0" err="1"/>
              <a:t>Cagan</a:t>
            </a:r>
            <a:r>
              <a:rPr lang="en-US" sz="1800" dirty="0"/>
              <a:t> and Chris Jones (2020) (</a:t>
            </a:r>
            <a:r>
              <a:rPr lang="en-US" sz="1800" dirty="0">
                <a:hlinkClick r:id="rId4"/>
              </a:rPr>
              <a:t>https://www.svpg.com/books/</a:t>
            </a:r>
            <a:r>
              <a:rPr lang="en-US" sz="1800" dirty="0"/>
              <a:t>)</a:t>
            </a:r>
          </a:p>
          <a:p>
            <a:endParaRPr lang="en-US" sz="1800" dirty="0"/>
          </a:p>
          <a:p>
            <a:r>
              <a:rPr lang="en-US" sz="1800" b="1" dirty="0"/>
              <a:t>The Five Dysfunctions of a Team: A Leadership Fable </a:t>
            </a:r>
            <a:r>
              <a:rPr lang="en-US" sz="1800" dirty="0"/>
              <a:t>– by Patrick Lencioni (2002) (</a:t>
            </a:r>
            <a:r>
              <a:rPr lang="en-US" sz="1800" dirty="0">
                <a:hlinkClick r:id="rId5"/>
              </a:rPr>
              <a:t>https://www.tablegroup.com/pat/#books</a:t>
            </a:r>
            <a:r>
              <a:rPr lang="en-US" sz="1800" dirty="0"/>
              <a:t>)</a:t>
            </a:r>
          </a:p>
          <a:p>
            <a:endParaRPr lang="en-US" sz="1800" dirty="0"/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5442890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F7F310-46CA-4BF6-828C-DDC91B5341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4A0E53-D15D-E0D2-6768-DD68E8B7E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Bingo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DBCB91-BA2A-84BC-CEE8-22617CC448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429000"/>
            <a:ext cx="10515600" cy="4351338"/>
          </a:xfrm>
        </p:spPr>
        <p:txBody>
          <a:bodyPr>
            <a:normAutofit/>
          </a:bodyPr>
          <a:lstStyle/>
          <a:p>
            <a:r>
              <a:rPr lang="en-GB" dirty="0"/>
              <a:t>Got redirected to a different teams/people multiple times under the same e-mail thread </a:t>
            </a:r>
          </a:p>
          <a:p>
            <a:endParaRPr lang="en-GB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GB" dirty="0">
                <a:solidFill>
                  <a:srgbClr val="FF0000"/>
                </a:solidFill>
              </a:rPr>
              <a:t>+1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A22F407-7511-1838-57BF-678FD11BEBAB}"/>
              </a:ext>
            </a:extLst>
          </p:cNvPr>
          <p:cNvCxnSpPr/>
          <p:nvPr/>
        </p:nvCxnSpPr>
        <p:spPr>
          <a:xfrm>
            <a:off x="388189" y="6461185"/>
            <a:ext cx="1096561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99E86253-6A07-2425-18C5-BB5D7FE7B8C5}"/>
              </a:ext>
            </a:extLst>
          </p:cNvPr>
          <p:cNvSpPr/>
          <p:nvPr/>
        </p:nvSpPr>
        <p:spPr>
          <a:xfrm>
            <a:off x="975142" y="6361738"/>
            <a:ext cx="258792" cy="22428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1ECD88-5EA6-7EF8-7973-CEBF9FC3DE81}"/>
              </a:ext>
            </a:extLst>
          </p:cNvPr>
          <p:cNvSpPr/>
          <p:nvPr/>
        </p:nvSpPr>
        <p:spPr>
          <a:xfrm>
            <a:off x="2812571" y="6361738"/>
            <a:ext cx="258792" cy="224287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CE584E1-7EBB-9AC6-6D32-80FF51667E9F}"/>
              </a:ext>
            </a:extLst>
          </p:cNvPr>
          <p:cNvSpPr/>
          <p:nvPr/>
        </p:nvSpPr>
        <p:spPr>
          <a:xfrm>
            <a:off x="4848945" y="6361737"/>
            <a:ext cx="258792" cy="2242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9B8A026-84EE-7D5B-1F32-5727CBB7D459}"/>
              </a:ext>
            </a:extLst>
          </p:cNvPr>
          <p:cNvSpPr/>
          <p:nvPr/>
        </p:nvSpPr>
        <p:spPr>
          <a:xfrm>
            <a:off x="6745588" y="6361736"/>
            <a:ext cx="258792" cy="2242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E7B0F04-6C96-4C9D-A19A-C9E08024B2C0}"/>
              </a:ext>
            </a:extLst>
          </p:cNvPr>
          <p:cNvSpPr/>
          <p:nvPr/>
        </p:nvSpPr>
        <p:spPr>
          <a:xfrm>
            <a:off x="8583017" y="6365807"/>
            <a:ext cx="258792" cy="2242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06F9B63-C79D-0E5C-7175-148FD22836D7}"/>
              </a:ext>
            </a:extLst>
          </p:cNvPr>
          <p:cNvSpPr/>
          <p:nvPr/>
        </p:nvSpPr>
        <p:spPr>
          <a:xfrm>
            <a:off x="10416670" y="6361736"/>
            <a:ext cx="258792" cy="2242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5C7274B-FF53-D8AB-0191-E63B37291ECD}"/>
              </a:ext>
            </a:extLst>
          </p:cNvPr>
          <p:cNvSpPr txBox="1"/>
          <p:nvPr/>
        </p:nvSpPr>
        <p:spPr>
          <a:xfrm>
            <a:off x="2682636" y="6586512"/>
            <a:ext cx="51488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/>
              <a:t>Problem</a:t>
            </a:r>
          </a:p>
        </p:txBody>
      </p:sp>
    </p:spTree>
    <p:extLst>
      <p:ext uri="{BB962C8B-B14F-4D97-AF65-F5344CB8AC3E}">
        <p14:creationId xmlns:p14="http://schemas.microsoft.com/office/powerpoint/2010/main" val="302036828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81786D-641F-E91B-46E2-AF4F906F69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1B20AC-ABB8-60C7-9541-FC2C16B602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6092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Thank you, </a:t>
            </a:r>
            <a:r>
              <a:rPr lang="en-US" b="1" dirty="0" err="1"/>
              <a:t>dziękuję</a:t>
            </a:r>
            <a:r>
              <a:rPr lang="en-US" b="1" dirty="0"/>
              <a:t>, </a:t>
            </a:r>
            <a:r>
              <a:rPr lang="en-US" b="1" dirty="0" err="1"/>
              <a:t>obrigado</a:t>
            </a:r>
            <a:r>
              <a:rPr lang="en-US" b="1" dirty="0"/>
              <a:t>! </a:t>
            </a:r>
            <a:r>
              <a:rPr lang="en-US" b="1" dirty="0">
                <a:sym typeface="Wingdings" pitchFamily="2" charset="2"/>
              </a:rPr>
              <a:t> </a:t>
            </a:r>
            <a:endParaRPr lang="en-US" b="1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6C7CF15-12C2-988E-1541-839F1E669984}"/>
              </a:ext>
            </a:extLst>
          </p:cNvPr>
          <p:cNvCxnSpPr/>
          <p:nvPr/>
        </p:nvCxnSpPr>
        <p:spPr>
          <a:xfrm>
            <a:off x="388189" y="6461185"/>
            <a:ext cx="1096561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7ECB0DFD-91B3-A923-11E6-CA163F290208}"/>
              </a:ext>
            </a:extLst>
          </p:cNvPr>
          <p:cNvSpPr/>
          <p:nvPr/>
        </p:nvSpPr>
        <p:spPr>
          <a:xfrm>
            <a:off x="975142" y="6361738"/>
            <a:ext cx="258792" cy="22428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7B41623-D58F-2AEC-E963-ECFF65C25D37}"/>
              </a:ext>
            </a:extLst>
          </p:cNvPr>
          <p:cNvSpPr/>
          <p:nvPr/>
        </p:nvSpPr>
        <p:spPr>
          <a:xfrm>
            <a:off x="2812571" y="6361738"/>
            <a:ext cx="258792" cy="22428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1658545-FB9B-94C4-465C-201FC50ACE26}"/>
              </a:ext>
            </a:extLst>
          </p:cNvPr>
          <p:cNvSpPr/>
          <p:nvPr/>
        </p:nvSpPr>
        <p:spPr>
          <a:xfrm>
            <a:off x="4848945" y="6361737"/>
            <a:ext cx="258792" cy="22428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EA42F8B-FE98-DAC8-F630-C2ABC76DD0F2}"/>
              </a:ext>
            </a:extLst>
          </p:cNvPr>
          <p:cNvSpPr/>
          <p:nvPr/>
        </p:nvSpPr>
        <p:spPr>
          <a:xfrm>
            <a:off x="6745588" y="6361736"/>
            <a:ext cx="258792" cy="2242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D9C265B-959C-5E00-59E5-93A635EB0176}"/>
              </a:ext>
            </a:extLst>
          </p:cNvPr>
          <p:cNvSpPr/>
          <p:nvPr/>
        </p:nvSpPr>
        <p:spPr>
          <a:xfrm>
            <a:off x="8583017" y="6365807"/>
            <a:ext cx="258792" cy="22428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BDDEF48-1369-695E-AE5F-6F1C304DB046}"/>
              </a:ext>
            </a:extLst>
          </p:cNvPr>
          <p:cNvSpPr/>
          <p:nvPr/>
        </p:nvSpPr>
        <p:spPr>
          <a:xfrm>
            <a:off x="10416670" y="6361736"/>
            <a:ext cx="258792" cy="224287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420728-FFDA-A958-03EB-834D0BE37BD4}"/>
              </a:ext>
            </a:extLst>
          </p:cNvPr>
          <p:cNvSpPr txBox="1"/>
          <p:nvPr/>
        </p:nvSpPr>
        <p:spPr>
          <a:xfrm>
            <a:off x="10284616" y="6586023"/>
            <a:ext cx="52290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/>
              <a:t>Wrap-up</a:t>
            </a:r>
          </a:p>
        </p:txBody>
      </p:sp>
      <p:pic>
        <p:nvPicPr>
          <p:cNvPr id="12" name="Picture 11" descr="A screenshot of a qr code&#10;&#10;Description automatically generated">
            <a:extLst>
              <a:ext uri="{FF2B5EF4-FFF2-40B4-BE49-F238E27FC236}">
                <a16:creationId xmlns:a16="http://schemas.microsoft.com/office/drawing/2014/main" id="{984EDDB0-728F-43BE-A681-91820E145B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11655"/>
            <a:ext cx="4759869" cy="4542831"/>
          </a:xfrm>
          <a:prstGeom prst="rect">
            <a:avLst/>
          </a:prstGeom>
        </p:spPr>
      </p:pic>
      <p:pic>
        <p:nvPicPr>
          <p:cNvPr id="17" name="Picture 16" descr="A qr code with black squares&#10;&#10;Description automatically generated">
            <a:extLst>
              <a:ext uri="{FF2B5EF4-FFF2-40B4-BE49-F238E27FC236}">
                <a16:creationId xmlns:a16="http://schemas.microsoft.com/office/drawing/2014/main" id="{38AC0BBF-69CE-148E-7209-E5C937EAA9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4380" y="1241005"/>
            <a:ext cx="4078588" cy="4078588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C961323B-BA34-69D3-9BA6-8333EF3B5B8A}"/>
              </a:ext>
            </a:extLst>
          </p:cNvPr>
          <p:cNvSpPr txBox="1">
            <a:spLocks/>
          </p:cNvSpPr>
          <p:nvPr/>
        </p:nvSpPr>
        <p:spPr>
          <a:xfrm>
            <a:off x="6096000" y="5006714"/>
            <a:ext cx="604807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Git repo with slides</a:t>
            </a:r>
          </a:p>
        </p:txBody>
      </p:sp>
    </p:spTree>
    <p:extLst>
      <p:ext uri="{BB962C8B-B14F-4D97-AF65-F5344CB8AC3E}">
        <p14:creationId xmlns:p14="http://schemas.microsoft.com/office/powerpoint/2010/main" val="35906539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CC47B0-930D-D635-D568-112F39EA8A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8616F-F041-A517-2DDA-880200C10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Bingo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2B1318-5951-390F-D07B-E18D4A4D66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429000"/>
            <a:ext cx="10515600" cy="4351338"/>
          </a:xfrm>
        </p:spPr>
        <p:txBody>
          <a:bodyPr>
            <a:normAutofit/>
          </a:bodyPr>
          <a:lstStyle/>
          <a:p>
            <a:r>
              <a:rPr lang="en-GB" dirty="0"/>
              <a:t>Gets multiple emails/alerts/</a:t>
            </a:r>
            <a:r>
              <a:rPr lang="en-GB" dirty="0" err="1"/>
              <a:t>msgs</a:t>
            </a:r>
            <a:r>
              <a:rPr lang="en-GB" dirty="0"/>
              <a:t> per day with no value, meaningful information or action required from you </a:t>
            </a:r>
          </a:p>
          <a:p>
            <a:pPr marL="0" indent="0">
              <a:buNone/>
            </a:pPr>
            <a:endParaRPr lang="en-GB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GB" dirty="0">
                <a:solidFill>
                  <a:srgbClr val="FF0000"/>
                </a:solidFill>
              </a:rPr>
              <a:t>+1</a:t>
            </a:r>
          </a:p>
          <a:p>
            <a:pPr marL="0" indent="0">
              <a:buNone/>
            </a:pPr>
            <a:endParaRPr lang="en-GB" dirty="0">
              <a:solidFill>
                <a:srgbClr val="FF0000"/>
              </a:solidFill>
            </a:endParaRP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F105947-3E0E-EEA3-67D2-6B7F428F6226}"/>
              </a:ext>
            </a:extLst>
          </p:cNvPr>
          <p:cNvCxnSpPr/>
          <p:nvPr/>
        </p:nvCxnSpPr>
        <p:spPr>
          <a:xfrm>
            <a:off x="388189" y="6461185"/>
            <a:ext cx="1096561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E588EC82-AE41-9786-64C7-68F785F14BE2}"/>
              </a:ext>
            </a:extLst>
          </p:cNvPr>
          <p:cNvSpPr/>
          <p:nvPr/>
        </p:nvSpPr>
        <p:spPr>
          <a:xfrm>
            <a:off x="975142" y="6361738"/>
            <a:ext cx="258792" cy="22428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50022C-2701-D53D-E56D-02693D27FFBC}"/>
              </a:ext>
            </a:extLst>
          </p:cNvPr>
          <p:cNvSpPr/>
          <p:nvPr/>
        </p:nvSpPr>
        <p:spPr>
          <a:xfrm>
            <a:off x="2812571" y="6361738"/>
            <a:ext cx="258792" cy="224287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EA59259-5517-9F05-62F5-409EEA3716B6}"/>
              </a:ext>
            </a:extLst>
          </p:cNvPr>
          <p:cNvSpPr/>
          <p:nvPr/>
        </p:nvSpPr>
        <p:spPr>
          <a:xfrm>
            <a:off x="4848945" y="6361737"/>
            <a:ext cx="258792" cy="2242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5C3094B-C72D-3F74-C0EB-7E22C43A6702}"/>
              </a:ext>
            </a:extLst>
          </p:cNvPr>
          <p:cNvSpPr/>
          <p:nvPr/>
        </p:nvSpPr>
        <p:spPr>
          <a:xfrm>
            <a:off x="6745588" y="6361736"/>
            <a:ext cx="258792" cy="2242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AA47E00-D887-B26D-9C59-373BB83971C5}"/>
              </a:ext>
            </a:extLst>
          </p:cNvPr>
          <p:cNvSpPr/>
          <p:nvPr/>
        </p:nvSpPr>
        <p:spPr>
          <a:xfrm>
            <a:off x="8583017" y="6365807"/>
            <a:ext cx="258792" cy="2242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1912EAA-71D8-F00A-8C1A-67A3AB947335}"/>
              </a:ext>
            </a:extLst>
          </p:cNvPr>
          <p:cNvSpPr/>
          <p:nvPr/>
        </p:nvSpPr>
        <p:spPr>
          <a:xfrm>
            <a:off x="10416670" y="6361736"/>
            <a:ext cx="258792" cy="2242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AAD8BBA-3B65-1B91-AF89-683509963346}"/>
              </a:ext>
            </a:extLst>
          </p:cNvPr>
          <p:cNvSpPr txBox="1"/>
          <p:nvPr/>
        </p:nvSpPr>
        <p:spPr>
          <a:xfrm>
            <a:off x="2682636" y="6586512"/>
            <a:ext cx="51488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/>
              <a:t>Problem</a:t>
            </a:r>
          </a:p>
        </p:txBody>
      </p:sp>
    </p:spTree>
    <p:extLst>
      <p:ext uri="{BB962C8B-B14F-4D97-AF65-F5344CB8AC3E}">
        <p14:creationId xmlns:p14="http://schemas.microsoft.com/office/powerpoint/2010/main" val="38362551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6C3B80-B640-825D-4CAF-BF2730CFC0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BB53B4-4CBF-EF1B-7E7E-72B3991485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Bingo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31E456-5836-9B72-F929-0E5EF06F20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21325" y="2506662"/>
            <a:ext cx="10515600" cy="4351338"/>
          </a:xfrm>
        </p:spPr>
        <p:txBody>
          <a:bodyPr>
            <a:normAutofit/>
          </a:bodyPr>
          <a:lstStyle/>
          <a:p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>
              <a:solidFill>
                <a:srgbClr val="FF0000"/>
              </a:solidFill>
            </a:endParaRP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04DED8A-5436-F21F-6F56-3AB3FD66D66D}"/>
              </a:ext>
            </a:extLst>
          </p:cNvPr>
          <p:cNvCxnSpPr/>
          <p:nvPr/>
        </p:nvCxnSpPr>
        <p:spPr>
          <a:xfrm>
            <a:off x="388189" y="6461185"/>
            <a:ext cx="1096561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A146467C-C97B-9C3F-DC49-5667992922B1}"/>
              </a:ext>
            </a:extLst>
          </p:cNvPr>
          <p:cNvSpPr/>
          <p:nvPr/>
        </p:nvSpPr>
        <p:spPr>
          <a:xfrm>
            <a:off x="975142" y="6361738"/>
            <a:ext cx="258792" cy="22428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A8E5916-5E99-2248-3B76-0A17E2776CD7}"/>
              </a:ext>
            </a:extLst>
          </p:cNvPr>
          <p:cNvSpPr/>
          <p:nvPr/>
        </p:nvSpPr>
        <p:spPr>
          <a:xfrm>
            <a:off x="2812571" y="6361738"/>
            <a:ext cx="258792" cy="224287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5414219-932B-237E-53CC-9C1CDFA96D13}"/>
              </a:ext>
            </a:extLst>
          </p:cNvPr>
          <p:cNvSpPr/>
          <p:nvPr/>
        </p:nvSpPr>
        <p:spPr>
          <a:xfrm>
            <a:off x="4848945" y="6361737"/>
            <a:ext cx="258792" cy="2242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1DEF6A0-AF5E-B56E-1BD2-AD2DC526E33E}"/>
              </a:ext>
            </a:extLst>
          </p:cNvPr>
          <p:cNvSpPr/>
          <p:nvPr/>
        </p:nvSpPr>
        <p:spPr>
          <a:xfrm>
            <a:off x="6745588" y="6361736"/>
            <a:ext cx="258792" cy="2242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42A2493-2F5A-4E55-E6B1-6C4EFEF6DDCD}"/>
              </a:ext>
            </a:extLst>
          </p:cNvPr>
          <p:cNvSpPr/>
          <p:nvPr/>
        </p:nvSpPr>
        <p:spPr>
          <a:xfrm>
            <a:off x="8583017" y="6365807"/>
            <a:ext cx="258792" cy="2242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6639C9B-9645-BFCB-EB1C-722C0DD5C9DC}"/>
              </a:ext>
            </a:extLst>
          </p:cNvPr>
          <p:cNvSpPr/>
          <p:nvPr/>
        </p:nvSpPr>
        <p:spPr>
          <a:xfrm>
            <a:off x="10416670" y="6361736"/>
            <a:ext cx="258792" cy="2242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4C133A9-F575-9F5A-FF39-235364000115}"/>
              </a:ext>
            </a:extLst>
          </p:cNvPr>
          <p:cNvSpPr txBox="1"/>
          <p:nvPr/>
        </p:nvSpPr>
        <p:spPr>
          <a:xfrm>
            <a:off x="2682636" y="6586512"/>
            <a:ext cx="51488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/>
              <a:t>Problem</a:t>
            </a:r>
          </a:p>
        </p:txBody>
      </p:sp>
    </p:spTree>
    <p:extLst>
      <p:ext uri="{BB962C8B-B14F-4D97-AF65-F5344CB8AC3E}">
        <p14:creationId xmlns:p14="http://schemas.microsoft.com/office/powerpoint/2010/main" val="34141898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34048</TotalTime>
  <Words>2890</Words>
  <Application>Microsoft Macintosh PowerPoint</Application>
  <PresentationFormat>Widescreen</PresentationFormat>
  <Paragraphs>578</Paragraphs>
  <Slides>70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76" baseType="lpstr">
      <vt:lpstr>.Apple Color Emoji UI</vt:lpstr>
      <vt:lpstr>Aptos</vt:lpstr>
      <vt:lpstr>Aptos Display</vt:lpstr>
      <vt:lpstr>Arial</vt:lpstr>
      <vt:lpstr>Wingdings</vt:lpstr>
      <vt:lpstr>Office Theme</vt:lpstr>
      <vt:lpstr>No More Heroes: Why Team Composition is a BIG Deal</vt:lpstr>
      <vt:lpstr>$ whoami</vt:lpstr>
      <vt:lpstr>About Pega</vt:lpstr>
      <vt:lpstr>Why should you care about   TEAM COMPOSITION?</vt:lpstr>
      <vt:lpstr>Bingo</vt:lpstr>
      <vt:lpstr>Bingo</vt:lpstr>
      <vt:lpstr>Bingo</vt:lpstr>
      <vt:lpstr>Bingo</vt:lpstr>
      <vt:lpstr>Bingo Results</vt:lpstr>
      <vt:lpstr>Bingo Results</vt:lpstr>
      <vt:lpstr>Bingo Results</vt:lpstr>
      <vt:lpstr>Bingo Results</vt:lpstr>
      <vt:lpstr>Studies</vt:lpstr>
      <vt:lpstr>Summarizing the Problem(s)</vt:lpstr>
      <vt:lpstr>Summarizing the Problem(s)</vt:lpstr>
      <vt:lpstr>Before we dive into this rabbit hole</vt:lpstr>
      <vt:lpstr>Starting with Mario Macro: Lette go!</vt:lpstr>
      <vt:lpstr>PowerPoint Presentation</vt:lpstr>
      <vt:lpstr>Macro: Conway’s Law                                   (definition)</vt:lpstr>
      <vt:lpstr>Macro: Conway’s Law                                   (definition)</vt:lpstr>
      <vt:lpstr>Macro: Conway’s Law                               (in action)</vt:lpstr>
      <vt:lpstr>Macro: Conway’s Law                               (in action)</vt:lpstr>
      <vt:lpstr>Macro: Conway’s Law                               (in action)</vt:lpstr>
      <vt:lpstr>Macro: Conway’s Law                               (in action)</vt:lpstr>
      <vt:lpstr>Macro: Conway’s Law                               (in action)</vt:lpstr>
      <vt:lpstr>Macro: Conway’s Law                  (measuring results)</vt:lpstr>
      <vt:lpstr>Macro: Conway’s Law                  (measuring results)</vt:lpstr>
      <vt:lpstr>Macro: Conway’s Law                               (in action)</vt:lpstr>
      <vt:lpstr>Macro: Conway’s Law                               (applying it)</vt:lpstr>
      <vt:lpstr>Macro: Conway’s Law                               (applying it)</vt:lpstr>
      <vt:lpstr>Macro: Conway’s Law                               (applying it)</vt:lpstr>
      <vt:lpstr>Macro: Conway’s Law                               (applying it)</vt:lpstr>
      <vt:lpstr>Macro: Conway’s Law                               (applying it)</vt:lpstr>
      <vt:lpstr>Macro: Conway’s Law                               (applying it)</vt:lpstr>
      <vt:lpstr>Macro: Conway’s Law                                (takeaway)</vt:lpstr>
      <vt:lpstr>Macro: Breaking down team roles</vt:lpstr>
      <vt:lpstr>Macro: Breaking down team roles</vt:lpstr>
      <vt:lpstr>Macro: Breaking down team roles</vt:lpstr>
      <vt:lpstr>Macro: Breaking down team roles</vt:lpstr>
      <vt:lpstr>Macro: Stream-Aligned Teams</vt:lpstr>
      <vt:lpstr>Macro: Stream-Aligned Teams</vt:lpstr>
      <vt:lpstr>Macro: Enabling Teams</vt:lpstr>
      <vt:lpstr>Macro: Enabling Teams</vt:lpstr>
      <vt:lpstr>Macro: Complicated Subsytem Teams</vt:lpstr>
      <vt:lpstr>Macro: Complicated Subsytem Teams</vt:lpstr>
      <vt:lpstr>Macro: Platform Teams</vt:lpstr>
      <vt:lpstr>Macro: Platform Teams</vt:lpstr>
      <vt:lpstr>Macro: Team Interaction Modes</vt:lpstr>
      <vt:lpstr>Macro: Team Interaction Modes: Collaboration</vt:lpstr>
      <vt:lpstr>Macro: Team Interaction Modes: Facilitation</vt:lpstr>
      <vt:lpstr>Macro: Team Interaction Modes: X-as-a-Service</vt:lpstr>
      <vt:lpstr>Micro: How does all of that affect me?</vt:lpstr>
      <vt:lpstr>Micro: Cognitive Load</vt:lpstr>
      <vt:lpstr>Micro: Cognitive Load (The Hero Antipattern)</vt:lpstr>
      <vt:lpstr>Micro: The Hero Antipattern</vt:lpstr>
      <vt:lpstr>Micro: The Hero Antipattern</vt:lpstr>
      <vt:lpstr>Micro: The Hero Antipattern</vt:lpstr>
      <vt:lpstr>Micro: The Hero Antipattern</vt:lpstr>
      <vt:lpstr>Micro: The Hero Antipattern</vt:lpstr>
      <vt:lpstr>Micro: How do I apply all this findings?</vt:lpstr>
      <vt:lpstr>Micro: Dunbar’s Number</vt:lpstr>
      <vt:lpstr>Micro: Dunbar’s Number </vt:lpstr>
      <vt:lpstr>Micro: 2x Pizzas Team</vt:lpstr>
      <vt:lpstr>PowerPoint Presentation</vt:lpstr>
      <vt:lpstr>Actions:</vt:lpstr>
      <vt:lpstr>Actions:</vt:lpstr>
      <vt:lpstr>Takeaways:</vt:lpstr>
      <vt:lpstr>Sources:</vt:lpstr>
      <vt:lpstr>My recommended books on the topic:</vt:lpstr>
      <vt:lpstr>Thank you, dziękuję, obrigado! 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Raimundo, Pedro Ivo</dc:creator>
  <cp:lastModifiedBy>Raimundo, Pedro Ivo</cp:lastModifiedBy>
  <cp:revision>124</cp:revision>
  <dcterms:created xsi:type="dcterms:W3CDTF">2024-10-11T13:35:45Z</dcterms:created>
  <dcterms:modified xsi:type="dcterms:W3CDTF">2024-11-04T22:25:16Z</dcterms:modified>
</cp:coreProperties>
</file>